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3"/>
  </p:notesMasterIdLst>
  <p:handoutMasterIdLst>
    <p:handoutMasterId r:id="rId24"/>
  </p:handoutMasterIdLst>
  <p:sldIdLst>
    <p:sldId id="332" r:id="rId2"/>
    <p:sldId id="321" r:id="rId3"/>
    <p:sldId id="350" r:id="rId4"/>
    <p:sldId id="343" r:id="rId5"/>
    <p:sldId id="330" r:id="rId6"/>
    <p:sldId id="331" r:id="rId7"/>
    <p:sldId id="325" r:id="rId8"/>
    <p:sldId id="328" r:id="rId9"/>
    <p:sldId id="334" r:id="rId10"/>
    <p:sldId id="336" r:id="rId11"/>
    <p:sldId id="347" r:id="rId12"/>
    <p:sldId id="335" r:id="rId13"/>
    <p:sldId id="340" r:id="rId14"/>
    <p:sldId id="349" r:id="rId15"/>
    <p:sldId id="337" r:id="rId16"/>
    <p:sldId id="338" r:id="rId17"/>
    <p:sldId id="351" r:id="rId18"/>
    <p:sldId id="339" r:id="rId19"/>
    <p:sldId id="341" r:id="rId20"/>
    <p:sldId id="348" r:id="rId21"/>
    <p:sldId id="352" r:id="rId22"/>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3399FF"/>
    <a:srgbClr val="969696"/>
    <a:srgbClr val="000066"/>
    <a:srgbClr val="F7E7DE"/>
    <a:srgbClr val="CC660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36" autoAdjust="0"/>
  </p:normalViewPr>
  <p:slideViewPr>
    <p:cSldViewPr>
      <p:cViewPr varScale="1">
        <p:scale>
          <a:sx n="109" d="100"/>
          <a:sy n="109" d="100"/>
        </p:scale>
        <p:origin x="1674" y="90"/>
      </p:cViewPr>
      <p:guideLst>
        <p:guide orient="horz" pos="1344"/>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28" y="-25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7010400"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r>
              <a:rPr lang="en-US" dirty="0"/>
              <a:t>           STUDENT HANDBOOK                      UNCLASSIFIED</a:t>
            </a:r>
          </a:p>
        </p:txBody>
      </p:sp>
      <p:sp>
        <p:nvSpPr>
          <p:cNvPr id="83972" name="Rectangle 4"/>
          <p:cNvSpPr>
            <a:spLocks noGrp="1" noChangeArrowheads="1"/>
          </p:cNvSpPr>
          <p:nvPr>
            <p:ph type="ftr" sz="quarter" idx="2"/>
          </p:nvPr>
        </p:nvSpPr>
        <p:spPr bwMode="auto">
          <a:xfrm>
            <a:off x="1973589"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pPr algn="ctr"/>
            <a:r>
              <a:rPr lang="en-US" dirty="0"/>
              <a:t>UNCLASSIFIED</a:t>
            </a:r>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2A2E86-E88D-4A3B-AC82-9D399DAA9847}" type="datetimeFigureOut">
              <a:rPr lang="en-US" smtClean="0"/>
              <a:t>5/10/2023</a:t>
            </a:fld>
            <a:endParaRPr lang="en-US"/>
          </a:p>
        </p:txBody>
      </p:sp>
    </p:spTree>
    <p:extLst>
      <p:ext uri="{BB962C8B-B14F-4D97-AF65-F5344CB8AC3E}">
        <p14:creationId xmlns:p14="http://schemas.microsoft.com/office/powerpoint/2010/main" val="374316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972295"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90116" name="Rectangle 4"/>
          <p:cNvSpPr>
            <a:spLocks noGrp="1" noRot="1" noChangeAspect="1" noChangeArrowheads="1" noTextEdit="1"/>
          </p:cNvSpPr>
          <p:nvPr>
            <p:ph type="sldImg" idx="2"/>
          </p:nvPr>
        </p:nvSpPr>
        <p:spPr bwMode="auto">
          <a:xfrm>
            <a:off x="1135063" y="687388"/>
            <a:ext cx="4681537" cy="35115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6683" y="4427917"/>
            <a:ext cx="5194539" cy="4198887"/>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8" name="Rectangle 6"/>
          <p:cNvSpPr>
            <a:spLocks noGrp="1" noChangeArrowheads="1"/>
          </p:cNvSpPr>
          <p:nvPr>
            <p:ph type="ftr" sz="quarter" idx="4"/>
          </p:nvPr>
        </p:nvSpPr>
        <p:spPr bwMode="auto">
          <a:xfrm>
            <a:off x="0"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972295"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a:lvl1pPr>
          </a:lstStyle>
          <a:p>
            <a:fld id="{6EE8D9D1-C5BB-482B-9079-B03CA147F87C}" type="slidenum">
              <a:rPr lang="en-US"/>
              <a:pPr/>
              <a:t>‹#›</a:t>
            </a:fld>
            <a:endParaRPr lang="en-US"/>
          </a:p>
        </p:txBody>
      </p:sp>
    </p:spTree>
    <p:extLst>
      <p:ext uri="{BB962C8B-B14F-4D97-AF65-F5344CB8AC3E}">
        <p14:creationId xmlns:p14="http://schemas.microsoft.com/office/powerpoint/2010/main" val="19897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a:t>
            </a:r>
          </a:p>
        </p:txBody>
      </p:sp>
      <p:sp>
        <p:nvSpPr>
          <p:cNvPr id="4" name="Slide Number Placeholder 3"/>
          <p:cNvSpPr>
            <a:spLocks noGrp="1"/>
          </p:cNvSpPr>
          <p:nvPr>
            <p:ph type="sldNum" sz="quarter" idx="5"/>
          </p:nvPr>
        </p:nvSpPr>
        <p:spPr/>
        <p:txBody>
          <a:bodyPr/>
          <a:lstStyle/>
          <a:p>
            <a:fld id="{6EE8D9D1-C5BB-482B-9079-B03CA147F87C}" type="slidenum">
              <a:rPr lang="en-US" smtClean="0"/>
              <a:pPr/>
              <a:t>1</a:t>
            </a:fld>
            <a:endParaRPr lang="en-US"/>
          </a:p>
        </p:txBody>
      </p:sp>
    </p:spTree>
    <p:extLst>
      <p:ext uri="{BB962C8B-B14F-4D97-AF65-F5344CB8AC3E}">
        <p14:creationId xmlns:p14="http://schemas.microsoft.com/office/powerpoint/2010/main" val="283227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a:t>
            </a:r>
            <a:r>
              <a:rPr lang="en-US" dirty="0"/>
              <a:t>vulnerability is something that can be exploited to cause damage or disruption. This</a:t>
            </a:r>
            <a:r>
              <a:rPr lang="en-US" baseline="0" dirty="0"/>
              <a:t> slide is a list of the most common vulnerabilities a person or organization may experience.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-Basically anything on the internet. Social networking can include dating sites</a:t>
            </a:r>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10</a:t>
            </a:fld>
            <a:endParaRPr lang="en-US"/>
          </a:p>
        </p:txBody>
      </p:sp>
    </p:spTree>
    <p:extLst>
      <p:ext uri="{BB962C8B-B14F-4D97-AF65-F5344CB8AC3E}">
        <p14:creationId xmlns:p14="http://schemas.microsoft.com/office/powerpoint/2010/main" val="39875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11</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a:t>Social engineering- I’m not a bad guy, I’m here to be your friend, or I represent a reputable company and I’m here to help you.</a:t>
            </a:r>
          </a:p>
          <a:p>
            <a:r>
              <a:rPr lang="en-US" dirty="0"/>
              <a:t>Questions start innocently, general, broad questions, but get more specific as they go on.</a:t>
            </a:r>
          </a:p>
          <a:p>
            <a:r>
              <a:rPr lang="en-US" dirty="0"/>
              <a:t>“Spidey-sense” alarm should go off if too many, or too specific ship/mission related questions are asked.</a:t>
            </a:r>
          </a:p>
          <a:p>
            <a:r>
              <a:rPr lang="en-US" dirty="0"/>
              <a:t>Most people are innocent and just curious, but use common sense and trust your gut instinct! Bad guys, spies, terrorists, use this technique, every day!</a:t>
            </a:r>
          </a:p>
          <a:p>
            <a:r>
              <a:rPr lang="en-US" dirty="0"/>
              <a:t>Can also mention quid pro quo, this for that.</a:t>
            </a:r>
          </a:p>
          <a:p>
            <a:r>
              <a:rPr lang="en-US" dirty="0"/>
              <a:t>“Your bank account may have been accessed by an unauthorized user.”</a:t>
            </a:r>
          </a:p>
        </p:txBody>
      </p:sp>
    </p:spTree>
    <p:extLst>
      <p:ext uri="{BB962C8B-B14F-4D97-AF65-F5344CB8AC3E}">
        <p14:creationId xmlns:p14="http://schemas.microsoft.com/office/powerpoint/2010/main" val="364356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“open source”</a:t>
            </a:r>
          </a:p>
          <a:p>
            <a:r>
              <a:rPr lang="en-US" dirty="0"/>
              <a:t>-Like a pieces of a puzzle. Bits of unclassified information from social media, from your trash, from the news can all be fused together to give the enemy just enough information to figure out your family member’s location and his/her mission.</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12</a:t>
            </a:fld>
            <a:endParaRPr lang="en-US"/>
          </a:p>
        </p:txBody>
      </p:sp>
    </p:spTree>
    <p:extLst>
      <p:ext uri="{BB962C8B-B14F-4D97-AF65-F5344CB8AC3E}">
        <p14:creationId xmlns:p14="http://schemas.microsoft.com/office/powerpoint/2010/main" val="209891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Social media raises morale. Most Commanding Officer’s advocate the use of social media. It is NOT all “bad”.</a:t>
            </a:r>
          </a:p>
          <a:p>
            <a:r>
              <a:rPr lang="en-US" dirty="0"/>
              <a:t>- Social media is the easiest way to communicate</a:t>
            </a:r>
            <a:r>
              <a:rPr lang="en-US" baseline="0" dirty="0"/>
              <a:t> with large groups of people. It is highly recommended for ombudsmen to use Facebook and other social media sites to keep in touch the family members. Facebook is the easiest way to communicate with large groups of people at the same time. </a:t>
            </a:r>
          </a:p>
          <a:p>
            <a:pPr marL="171450" indent="-171450">
              <a:buFontTx/>
              <a:buChar char="-"/>
            </a:pPr>
            <a:r>
              <a:rPr lang="en-US" dirty="0"/>
              <a:t>If</a:t>
            </a:r>
            <a:r>
              <a:rPr lang="en-US" baseline="0" dirty="0"/>
              <a:t> an ombudsman is running a Facebook group, it is recommended to keep the group open. People think or assume that if a Facebook group is closed to the general public, it is unable to be seen by outsiders. This causes some people to think it is acceptable to post sensitive information. Adversaries could easily hack into the closed group to access the page. Also, anybody who shares a post from the closed group to their personal page has made it accessible to the general public. </a:t>
            </a:r>
          </a:p>
          <a:p>
            <a:pPr marL="171450" indent="-171450">
              <a:buFontTx/>
              <a:buChar char="-"/>
            </a:pPr>
            <a:r>
              <a:rPr lang="en-US" baseline="0" dirty="0"/>
              <a:t>You should always know who is a member of your page. Block any suspicious followers to your pages. </a:t>
            </a:r>
          </a:p>
          <a:p>
            <a:pPr marL="171450" indent="-171450">
              <a:buFontTx/>
              <a:buChar char="-"/>
            </a:pPr>
            <a:r>
              <a:rPr lang="en-US" baseline="0" dirty="0"/>
              <a:t>Explain what PII is; Obviously, never post PII on social media, whether it be a service member or family member. Also, never go into detail about your personal life on social media. The adversary could be watching your online activity. Don’t give him an opportunity to take advantage of you because of the information you provide on Facebook. </a:t>
            </a:r>
          </a:p>
          <a:p>
            <a:pPr marL="171450" indent="-171450">
              <a:buFontTx/>
              <a:buChar char="-"/>
            </a:pPr>
            <a:r>
              <a:rPr lang="en-US" baseline="0" dirty="0"/>
              <a:t>Facebook changes or updates their security settings often. When an update occurs, it may change your security settings back to default, which isn’t very secure. Always keep an eye on this. </a:t>
            </a:r>
          </a:p>
          <a:p>
            <a:pPr marL="171450" indent="-171450">
              <a:buFontTx/>
              <a:buChar char="-"/>
            </a:pPr>
            <a:r>
              <a:rPr lang="en-US" baseline="0" dirty="0"/>
              <a:t>Be very careful about your online activity when you are using a public wireless network (airport, hotel, coffee shop, </a:t>
            </a:r>
            <a:r>
              <a:rPr lang="en-US" baseline="0" dirty="0" err="1"/>
              <a:t>etc</a:t>
            </a:r>
            <a:r>
              <a:rPr lang="en-US" baseline="0" dirty="0"/>
              <a:t>), especially if you are overseas. Always assume the adversary is watching. Equipment can be easily obtained to monitor devices on public networks.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13</a:t>
            </a:fld>
            <a:endParaRPr lang="en-US"/>
          </a:p>
        </p:txBody>
      </p:sp>
    </p:spTree>
    <p:extLst>
      <p:ext uri="{BB962C8B-B14F-4D97-AF65-F5344CB8AC3E}">
        <p14:creationId xmlns:p14="http://schemas.microsoft.com/office/powerpoint/2010/main" val="141269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talk and stay in touch with our loved ones. It’s natural and important to stay connected. It’s ok to talk with your Sailor, but the conversation cannot reveal any critical information. Please do not ask your Sailor about these specific things, and if he does reveal it, remind him/her about OPSEC and do NOT relay that information to anyone else.</a:t>
            </a:r>
          </a:p>
          <a:p>
            <a:endParaRPr lang="en-US" baseline="0" dirty="0"/>
          </a:p>
          <a:p>
            <a:r>
              <a:rPr lang="en-US" baseline="0" dirty="0"/>
              <a:t>-Example of Speaking in vague/general terms: We’re somewhere in the Mediterranean Sea, conducting an exercise. All is well. A little tired, but I’ll get some more sleep tonight. Instead of talking specifically: We’re 10 miles southwest of Crete Island, conducting an exercise, codenamed “Undersea Merman” with our new Sonar Tech system that was just flown to the ship yesterday. The helicopter landed very awkward. Those pilots from Naval Air Station Rota don’t know how to fly!</a:t>
            </a:r>
          </a:p>
          <a:p>
            <a:endParaRPr lang="en-US" baseline="0" dirty="0"/>
          </a:p>
          <a:p>
            <a:r>
              <a:rPr lang="en-US" baseline="0" dirty="0"/>
              <a:t>-When it comes to future port calls, homecoming port return, do NOT try to be sneaky and use codes to try to communicate dates. The adversaries will figure it out!</a:t>
            </a:r>
          </a:p>
          <a:p>
            <a:r>
              <a:rPr lang="en-US" baseline="0" dirty="0"/>
              <a:t>-The Ombudsman may be told by the ship’s Commanding Officer regarding a homecoming date well in advance, and that’s his prerogative. Do not try to correct him, but if you know dates well in advance, it is your responsibility to limit who receives that information and inform them to not broadcast it until a specified time.</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Social media is probably the most common way to communicate in the 21</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st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century, but it’s not the only way. Sometimes we still talk on the phone, e-mail, and to really go “old school”, a letter is written!</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14</a:t>
            </a:fld>
            <a:endParaRPr lang="en-US"/>
          </a:p>
        </p:txBody>
      </p:sp>
    </p:spTree>
    <p:extLst>
      <p:ext uri="{BB962C8B-B14F-4D97-AF65-F5344CB8AC3E}">
        <p14:creationId xmlns:p14="http://schemas.microsoft.com/office/powerpoint/2010/main" val="142884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loved one on the ship, along with the OPSEC Program Manager will conduct risk analysis. </a:t>
            </a:r>
          </a:p>
          <a:p>
            <a:r>
              <a:rPr lang="en-US" dirty="0"/>
              <a:t>Just understand what the bottom line is if critical information falls in the wrong hands!</a:t>
            </a:r>
          </a:p>
          <a:p>
            <a:r>
              <a:rPr lang="en-US" dirty="0"/>
              <a:t>-Give an historical example of critical information compromised leading to a tragedy. 9/11?  Terrorists, hackers, insider spies get caught every year. </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15</a:t>
            </a:fld>
            <a:endParaRPr lang="en-US"/>
          </a:p>
        </p:txBody>
      </p:sp>
    </p:spTree>
    <p:extLst>
      <p:ext uri="{BB962C8B-B14F-4D97-AF65-F5344CB8AC3E}">
        <p14:creationId xmlns:p14="http://schemas.microsoft.com/office/powerpoint/2010/main" val="682673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to prevent the bad guys from collecting our critical information by mitigating or eliminating our vulnerabilities.</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16</a:t>
            </a:fld>
            <a:endParaRPr lang="en-US"/>
          </a:p>
        </p:txBody>
      </p:sp>
    </p:spTree>
    <p:extLst>
      <p:ext uri="{BB962C8B-B14F-4D97-AF65-F5344CB8AC3E}">
        <p14:creationId xmlns:p14="http://schemas.microsoft.com/office/powerpoint/2010/main" val="139953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that OPSEC is a continuous cycle; you must always look at how we are:</a:t>
            </a:r>
          </a:p>
          <a:p>
            <a:pPr marL="228600" indent="-228600">
              <a:buAutoNum type="arabicPeriod"/>
            </a:pPr>
            <a:r>
              <a:rPr lang="en-US" dirty="0" smtClean="0"/>
              <a:t>conveying</a:t>
            </a:r>
            <a:r>
              <a:rPr lang="en-US" baseline="0" dirty="0" smtClean="0"/>
              <a:t> and protecting critical information </a:t>
            </a:r>
          </a:p>
          <a:p>
            <a:pPr marL="228600" indent="-228600">
              <a:buAutoNum type="arabicPeriod"/>
            </a:pPr>
            <a:r>
              <a:rPr lang="en-US" baseline="0" dirty="0" smtClean="0"/>
              <a:t>Identifying who “really” needs the information that we are projecting in a public venue</a:t>
            </a:r>
          </a:p>
          <a:p>
            <a:pPr marL="0" indent="0">
              <a:buNone/>
            </a:pPr>
            <a:endParaRPr lang="en-US" baseline="0" dirty="0" smtClean="0"/>
          </a:p>
          <a:p>
            <a:pPr marL="0" indent="0">
              <a:buNone/>
            </a:pPr>
            <a:r>
              <a:rPr lang="en-US" baseline="0" dirty="0" smtClean="0"/>
              <a:t>and then assess, if what we are doing to prevent our adversaries from gaining access to our critical information is working, or do we need to do more?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17</a:t>
            </a:fld>
            <a:endParaRPr lang="en-US"/>
          </a:p>
        </p:txBody>
      </p:sp>
    </p:spTree>
    <p:extLst>
      <p:ext uri="{BB962C8B-B14F-4D97-AF65-F5344CB8AC3E}">
        <p14:creationId xmlns:p14="http://schemas.microsoft.com/office/powerpoint/2010/main" val="4026876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Ombudsman plays an important role to the command. He/she has responsibilities….one of them is to build a strong OPSEC posture between family members and the command.</a:t>
            </a:r>
          </a:p>
          <a:p>
            <a:endParaRPr lang="en-US" dirty="0"/>
          </a:p>
          <a:p>
            <a:r>
              <a:rPr lang="en-US" dirty="0"/>
              <a:t>- Sailors bring home their</a:t>
            </a:r>
            <a:r>
              <a:rPr lang="en-US" baseline="0" dirty="0"/>
              <a:t> command’s Critical Information. Family members must know what information they receive is critical and what is not. The easiest way to do ensure that family members are not posting Critical Information is to educate them. There are several ways to spread the OPSEC message across the FRG. If you maintain a newsletter, you can push the OPSEC message that way. Always have some sort of OPSEC training at any and all FRG meetings that you have, whether you do it or you request outside assistance (NOST). Family members protecting information is just as important as the service member protecting the information. Educate the families, especially teenagers that are active on social media.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18</a:t>
            </a:fld>
            <a:endParaRPr lang="en-US"/>
          </a:p>
        </p:txBody>
      </p:sp>
    </p:spTree>
    <p:extLst>
      <p:ext uri="{BB962C8B-B14F-4D97-AF65-F5344CB8AC3E}">
        <p14:creationId xmlns:p14="http://schemas.microsoft.com/office/powerpoint/2010/main" val="275182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Navy social media website?</a:t>
            </a:r>
          </a:p>
          <a:p>
            <a:r>
              <a:rPr lang="en-US" dirty="0" smtClean="0"/>
              <a:t>Chinfo.navy.mil </a:t>
            </a:r>
            <a:endParaRPr lang="en-US" dirty="0"/>
          </a:p>
        </p:txBody>
      </p:sp>
      <p:sp>
        <p:nvSpPr>
          <p:cNvPr id="4" name="Slide Number Placeholder 3"/>
          <p:cNvSpPr>
            <a:spLocks noGrp="1"/>
          </p:cNvSpPr>
          <p:nvPr>
            <p:ph type="sldNum" sz="quarter" idx="5"/>
          </p:nvPr>
        </p:nvSpPr>
        <p:spPr/>
        <p:txBody>
          <a:bodyPr/>
          <a:lstStyle/>
          <a:p>
            <a:fld id="{6EE8D9D1-C5BB-482B-9079-B03CA147F87C}" type="slidenum">
              <a:rPr lang="en-US" smtClean="0"/>
              <a:pPr/>
              <a:t>19</a:t>
            </a:fld>
            <a:endParaRPr lang="en-US"/>
          </a:p>
        </p:txBody>
      </p:sp>
    </p:spTree>
    <p:extLst>
      <p:ext uri="{BB962C8B-B14F-4D97-AF65-F5344CB8AC3E}">
        <p14:creationId xmlns:p14="http://schemas.microsoft.com/office/powerpoint/2010/main" val="13433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0A6C02-4865-4838-8930-96C70DF93FF5}" type="slidenum">
              <a:rPr lang="en-US"/>
              <a:pPr/>
              <a:t>2</a:t>
            </a:fld>
            <a:endParaRPr lang="en-US"/>
          </a:p>
        </p:txBody>
      </p:sp>
      <p:sp>
        <p:nvSpPr>
          <p:cNvPr id="136194" name="Rectangle 2"/>
          <p:cNvSpPr>
            <a:spLocks noGrp="1" noRot="1" noChangeAspect="1" noChangeArrowheads="1" noTextEdit="1"/>
          </p:cNvSpPr>
          <p:nvPr>
            <p:ph type="sldImg"/>
          </p:nvPr>
        </p:nvSpPr>
        <p:spPr>
          <a:xfrm>
            <a:off x="1181100" y="696913"/>
            <a:ext cx="4648200" cy="3486150"/>
          </a:xfrm>
          <a:ln/>
        </p:spPr>
      </p:sp>
      <p:sp>
        <p:nvSpPr>
          <p:cNvPr id="136195" name="Rectangle 3"/>
          <p:cNvSpPr>
            <a:spLocks noGrp="1" noChangeArrowheads="1"/>
          </p:cNvSpPr>
          <p:nvPr>
            <p:ph type="body" idx="1"/>
          </p:nvPr>
        </p:nvSpPr>
        <p:spPr>
          <a:xfrm>
            <a:off x="934190" y="4415194"/>
            <a:ext cx="5142020" cy="4184573"/>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0A6C02-4865-4838-8930-96C70DF93FF5}" type="slidenum">
              <a:rPr lang="en-US"/>
              <a:pPr/>
              <a:t>20</a:t>
            </a:fld>
            <a:endParaRPr lang="en-US"/>
          </a:p>
        </p:txBody>
      </p:sp>
      <p:sp>
        <p:nvSpPr>
          <p:cNvPr id="136194" name="Rectangle 2"/>
          <p:cNvSpPr>
            <a:spLocks noGrp="1" noRot="1" noChangeAspect="1" noChangeArrowheads="1" noTextEdit="1"/>
          </p:cNvSpPr>
          <p:nvPr>
            <p:ph type="sldImg"/>
          </p:nvPr>
        </p:nvSpPr>
        <p:spPr>
          <a:xfrm>
            <a:off x="1181100" y="696913"/>
            <a:ext cx="4648200" cy="3486150"/>
          </a:xfrm>
          <a:ln/>
        </p:spPr>
      </p:sp>
      <p:sp>
        <p:nvSpPr>
          <p:cNvPr id="136195" name="Rectangle 3"/>
          <p:cNvSpPr>
            <a:spLocks noGrp="1" noChangeArrowheads="1"/>
          </p:cNvSpPr>
          <p:nvPr>
            <p:ph type="body" idx="1"/>
          </p:nvPr>
        </p:nvSpPr>
        <p:spPr>
          <a:xfrm>
            <a:off x="934190" y="4415194"/>
            <a:ext cx="5142020" cy="4184573"/>
          </a:xfrm>
        </p:spPr>
        <p:txBody>
          <a:bodyPr/>
          <a:lstStyle/>
          <a:p>
            <a:endParaRPr lang="en-US"/>
          </a:p>
        </p:txBody>
      </p:sp>
    </p:spTree>
    <p:extLst>
      <p:ext uri="{BB962C8B-B14F-4D97-AF65-F5344CB8AC3E}">
        <p14:creationId xmlns:p14="http://schemas.microsoft.com/office/powerpoint/2010/main" val="381251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0A6C02-4865-4838-8930-96C70DF93FF5}" type="slidenum">
              <a:rPr lang="en-US"/>
              <a:pPr/>
              <a:t>3</a:t>
            </a:fld>
            <a:endParaRPr lang="en-US"/>
          </a:p>
        </p:txBody>
      </p:sp>
      <p:sp>
        <p:nvSpPr>
          <p:cNvPr id="136194" name="Rectangle 2"/>
          <p:cNvSpPr>
            <a:spLocks noGrp="1" noRot="1" noChangeAspect="1" noChangeArrowheads="1" noTextEdit="1"/>
          </p:cNvSpPr>
          <p:nvPr>
            <p:ph type="sldImg"/>
          </p:nvPr>
        </p:nvSpPr>
        <p:spPr>
          <a:xfrm>
            <a:off x="1181100" y="696913"/>
            <a:ext cx="4648200" cy="3486150"/>
          </a:xfrm>
          <a:ln/>
        </p:spPr>
      </p:sp>
      <p:sp>
        <p:nvSpPr>
          <p:cNvPr id="136195" name="Rectangle 3"/>
          <p:cNvSpPr>
            <a:spLocks noGrp="1" noChangeArrowheads="1"/>
          </p:cNvSpPr>
          <p:nvPr>
            <p:ph type="body" idx="1"/>
          </p:nvPr>
        </p:nvSpPr>
        <p:spPr>
          <a:xfrm>
            <a:off x="934190" y="4415194"/>
            <a:ext cx="5142020" cy="4184573"/>
          </a:xfrm>
        </p:spPr>
        <p:txBody>
          <a:bodyPr/>
          <a:lstStyle/>
          <a:p>
            <a:r>
              <a:rPr lang="en-US" dirty="0"/>
              <a:t>-Current version of SECNAVINST is 3070.2A.</a:t>
            </a:r>
          </a:p>
          <a:p>
            <a:r>
              <a:rPr lang="en-US" dirty="0"/>
              <a:t>-Mention the OPNAV?</a:t>
            </a:r>
          </a:p>
          <a:p>
            <a:r>
              <a:rPr lang="en-US" dirty="0"/>
              <a:t>-Plenty of other references pertaining to OPSEC, but these are the two primary ones, and they both focus on the Navy and Marines, not Joint commands or other branches of the military. For joint commands, check JP 3-13.3. </a:t>
            </a:r>
          </a:p>
        </p:txBody>
      </p:sp>
    </p:spTree>
    <p:extLst>
      <p:ext uri="{BB962C8B-B14F-4D97-AF65-F5344CB8AC3E}">
        <p14:creationId xmlns:p14="http://schemas.microsoft.com/office/powerpoint/2010/main" val="286868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the </a:t>
            </a:r>
            <a:r>
              <a:rPr lang="en-US" dirty="0" smtClean="0"/>
              <a:t>6-step cycle </a:t>
            </a:r>
            <a:r>
              <a:rPr lang="en-US" dirty="0"/>
              <a:t>is what OPSEC Officers and we use. They don’t really need to understand the </a:t>
            </a:r>
            <a:r>
              <a:rPr lang="en-US" dirty="0" smtClean="0"/>
              <a:t>6 </a:t>
            </a:r>
            <a:r>
              <a:rPr lang="en-US" dirty="0"/>
              <a:t>steps, the details of the </a:t>
            </a:r>
            <a:r>
              <a:rPr lang="en-US" dirty="0" smtClean="0"/>
              <a:t>cycle, </a:t>
            </a:r>
            <a:r>
              <a:rPr lang="en-US" dirty="0"/>
              <a:t>but they need to understand what OPSEC is, in a general sense.</a:t>
            </a:r>
          </a:p>
          <a:p>
            <a:endParaRPr lang="en-US" dirty="0"/>
          </a:p>
          <a:p>
            <a:r>
              <a:rPr lang="en-US" dirty="0"/>
              <a:t>-Information can be unclassified, but still be “sensitive” and cause harm. We’ll explain.</a:t>
            </a:r>
          </a:p>
          <a:p>
            <a:endParaRPr lang="en-US" dirty="0"/>
          </a:p>
          <a:p>
            <a:r>
              <a:rPr lang="en-US" dirty="0"/>
              <a:t>-We will explain what exactly an adversary, or threat is in the next slide. We will also explain what a vulnerability is in a few minutes.</a:t>
            </a:r>
          </a:p>
        </p:txBody>
      </p:sp>
      <p:sp>
        <p:nvSpPr>
          <p:cNvPr id="4" name="Slide Number Placeholder 3"/>
          <p:cNvSpPr>
            <a:spLocks noGrp="1"/>
          </p:cNvSpPr>
          <p:nvPr>
            <p:ph type="sldNum" sz="quarter" idx="5"/>
          </p:nvPr>
        </p:nvSpPr>
        <p:spPr/>
        <p:txBody>
          <a:bodyPr/>
          <a:lstStyle/>
          <a:p>
            <a:fld id="{6EE8D9D1-C5BB-482B-9079-B03CA147F87C}" type="slidenum">
              <a:rPr lang="en-US" smtClean="0"/>
              <a:pPr/>
              <a:t>4</a:t>
            </a:fld>
            <a:endParaRPr lang="en-US"/>
          </a:p>
        </p:txBody>
      </p:sp>
    </p:spTree>
    <p:extLst>
      <p:ext uri="{BB962C8B-B14F-4D97-AF65-F5344CB8AC3E}">
        <p14:creationId xmlns:p14="http://schemas.microsoft.com/office/powerpoint/2010/main" val="359703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5</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a:t>Mention there are “bad guys” out there monitoring our phone calls, hacking into our wireless internet, pretending to be innocent people on social media. They want the information you talk about to your Sailor. </a:t>
            </a:r>
            <a:br>
              <a:rPr lang="en-US" dirty="0"/>
            </a:br>
            <a:r>
              <a:rPr lang="en-US" dirty="0"/>
              <a:t>-Stress that there we have enemies who intend to disrupt the ship’s mission, and even cause us harm.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6</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r>
              <a:rPr lang="en-US" dirty="0"/>
              <a:t>Unclassified </a:t>
            </a:r>
            <a:r>
              <a:rPr lang="en-US" dirty="0" smtClean="0"/>
              <a:t>information</a:t>
            </a:r>
            <a:r>
              <a:rPr lang="en-US" baseline="0" dirty="0" smtClean="0"/>
              <a:t> we need to protect and the adversary wants to collect</a:t>
            </a:r>
          </a:p>
          <a:p>
            <a:endParaRPr lang="en-US" baseline="0" dirty="0" smtClean="0"/>
          </a:p>
          <a:p>
            <a:r>
              <a:rPr lang="en-US" baseline="0" dirty="0" smtClean="0"/>
              <a:t>Briefly discuss each </a:t>
            </a:r>
            <a:r>
              <a:rPr lang="en-US" dirty="0" smtClean="0"/>
              <a:t>operational </a:t>
            </a:r>
            <a:r>
              <a:rPr lang="en-US" dirty="0"/>
              <a:t>aspect, give examples </a:t>
            </a:r>
            <a:r>
              <a:rPr lang="en-US" dirty="0" smtClean="0"/>
              <a:t>if you can</a:t>
            </a:r>
          </a:p>
          <a:p>
            <a:endParaRPr lang="en-US" dirty="0" smtClean="0"/>
          </a:p>
          <a:p>
            <a:r>
              <a:rPr lang="en-US" baseline="0" dirty="0" smtClean="0"/>
              <a:t>Critical Information will be derived from the eight operational aspects of operations, shown on this slide.  </a:t>
            </a:r>
          </a:p>
          <a:p>
            <a:r>
              <a:rPr lang="en-US" baseline="0" dirty="0" smtClean="0"/>
              <a:t>-   Presence – where your organization or unit is currently located</a:t>
            </a:r>
          </a:p>
          <a:p>
            <a:r>
              <a:rPr lang="en-US" baseline="0" dirty="0" smtClean="0"/>
              <a:t>-   Capability – The unique abilities your unit lends to operations</a:t>
            </a:r>
          </a:p>
          <a:p>
            <a:r>
              <a:rPr lang="en-US" baseline="0" dirty="0" smtClean="0"/>
              <a:t>-   Strength – The number of units or personnel coupled with the ability to withstand great force</a:t>
            </a:r>
          </a:p>
          <a:p>
            <a:pPr marL="171450" indent="-171450">
              <a:buFontTx/>
              <a:buChar char="-"/>
            </a:pPr>
            <a:r>
              <a:rPr lang="en-US" baseline="0" dirty="0" smtClean="0"/>
              <a:t>Intent – What your unit plans to do</a:t>
            </a:r>
          </a:p>
          <a:p>
            <a:pPr marL="171450" indent="-171450">
              <a:buFontTx/>
              <a:buChar char="-"/>
            </a:pPr>
            <a:r>
              <a:rPr lang="en-US" baseline="0" dirty="0" smtClean="0"/>
              <a:t>Readiness – Level of preparedness to execute</a:t>
            </a:r>
          </a:p>
          <a:p>
            <a:pPr marL="171450" indent="-171450">
              <a:buFontTx/>
              <a:buChar char="-"/>
            </a:pPr>
            <a:r>
              <a:rPr lang="en-US" baseline="0" dirty="0" smtClean="0"/>
              <a:t>Timing – Specific timelines of events</a:t>
            </a:r>
          </a:p>
          <a:p>
            <a:pPr marL="171450" indent="-171450">
              <a:buFontTx/>
              <a:buChar char="-"/>
            </a:pPr>
            <a:r>
              <a:rPr lang="en-US" baseline="0" dirty="0" smtClean="0"/>
              <a:t>Location – Where your unit will specifically deploy</a:t>
            </a:r>
          </a:p>
          <a:p>
            <a:pPr marL="171450" indent="-171450">
              <a:buFontTx/>
              <a:buChar char="-"/>
            </a:pPr>
            <a:r>
              <a:rPr lang="en-US" baseline="0" dirty="0" smtClean="0"/>
              <a:t>Method – The way the mission will be executed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Capabilities-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how fast the ship can go. What weapons are onboard, what systems, new technology.</a:t>
            </a:r>
            <a:b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Intent - what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does the ship intend to do? What is their mission? Specific missions or exercises.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how is the ship going to accomplish its mission.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these specific pieces of information be used against you? For example, if a terrorist learns about your travel itinerary to fly overseas, it could lead the terrorists to your loved one’s ship or overseas command. </a:t>
            </a:r>
          </a:p>
          <a:p>
            <a:endParaRPr lang="en-US" dirty="0" smtClean="0"/>
          </a:p>
          <a:p>
            <a:r>
              <a:rPr lang="en-US" dirty="0" smtClean="0"/>
              <a:t>-Passwords</a:t>
            </a:r>
            <a:r>
              <a:rPr lang="en-US" dirty="0"/>
              <a:t>, social security numbers, etc. could enable a hacker to access your bank and/or credit cards, draining your bank accounts and ruining you or your military spouse’s credit….and possibly affecting their security clearance. Almost everyone in the Navy holds a security clearance. </a:t>
            </a:r>
          </a:p>
          <a:p>
            <a:endParaRPr lang="en-US" dirty="0" smtClean="0"/>
          </a:p>
          <a:p>
            <a:r>
              <a:rPr lang="en-US" dirty="0" smtClean="0"/>
              <a:t>-</a:t>
            </a:r>
            <a:r>
              <a:rPr lang="en-US" dirty="0"/>
              <a:t>Although rare, adversaries could kidnap family members, especially when traveling or stationed overseas, and possibly hold them for ransom….or worse.</a:t>
            </a:r>
          </a:p>
        </p:txBody>
      </p:sp>
      <p:sp>
        <p:nvSpPr>
          <p:cNvPr id="4" name="Slide Number Placeholder 3"/>
          <p:cNvSpPr>
            <a:spLocks noGrp="1"/>
          </p:cNvSpPr>
          <p:nvPr>
            <p:ph type="sldNum" sz="quarter" idx="10"/>
          </p:nvPr>
        </p:nvSpPr>
        <p:spPr/>
        <p:txBody>
          <a:bodyPr/>
          <a:lstStyle/>
          <a:p>
            <a:fld id="{6EE8D9D1-C5BB-482B-9079-B03CA147F87C}" type="slidenum">
              <a:rPr lang="en-US" smtClean="0"/>
              <a:pPr/>
              <a:t>7</a:t>
            </a:fld>
            <a:endParaRPr lang="en-US"/>
          </a:p>
        </p:txBody>
      </p:sp>
    </p:spTree>
    <p:extLst>
      <p:ext uri="{BB962C8B-B14F-4D97-AF65-F5344CB8AC3E}">
        <p14:creationId xmlns:p14="http://schemas.microsoft.com/office/powerpoint/2010/main" val="177969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-Indicators can point to vulnerabilities and possibly reveal Critical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Your family members should not talk about these potential indicators via e-mail, social media, unsecure phone calls, etc.</a:t>
            </a:r>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8</a:t>
            </a:fld>
            <a:endParaRPr lang="en-US"/>
          </a:p>
        </p:txBody>
      </p:sp>
    </p:spTree>
    <p:extLst>
      <p:ext uri="{BB962C8B-B14F-4D97-AF65-F5344CB8AC3E}">
        <p14:creationId xmlns:p14="http://schemas.microsoft.com/office/powerpoint/2010/main" val="138943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common personal indicators for families. </a:t>
            </a:r>
          </a:p>
          <a:p>
            <a:r>
              <a:rPr lang="en-US" dirty="0"/>
              <a:t>-How can this be harmful? It draws unnecessary attention to yourself, openly declaring to the world you are affiliated with the military. Don’t </a:t>
            </a:r>
            <a:r>
              <a:rPr lang="en-US" dirty="0" smtClean="0"/>
              <a:t>make Yourself </a:t>
            </a:r>
            <a:r>
              <a:rPr lang="en-US" dirty="0"/>
              <a:t>a target to the bad guys!</a:t>
            </a:r>
          </a:p>
          <a:p>
            <a:r>
              <a:rPr lang="en-US" dirty="0"/>
              <a:t>-Don’t forget about regimented family </a:t>
            </a:r>
            <a:r>
              <a:rPr lang="en-US" dirty="0" smtClean="0"/>
              <a:t>routines</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9</a:t>
            </a:fld>
            <a:endParaRPr lang="en-US"/>
          </a:p>
        </p:txBody>
      </p:sp>
    </p:spTree>
    <p:extLst>
      <p:ext uri="{BB962C8B-B14F-4D97-AF65-F5344CB8AC3E}">
        <p14:creationId xmlns:p14="http://schemas.microsoft.com/office/powerpoint/2010/main" val="88676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5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D36DAD90-6203-4E71-A5B7-9CD5F341EDE2}"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5" name="Picture 22" descr="cusffc-2x2"/>
          <p:cNvPicPr>
            <a:picLocks noChangeAspect="1" noChangeArrowheads="1"/>
          </p:cNvPicPr>
          <p:nvPr userDrawn="1"/>
        </p:nvPicPr>
        <p:blipFill>
          <a:blip r:embed="rId2" cstate="print"/>
          <a:srcRect/>
          <a:stretch>
            <a:fillRect/>
          </a:stretch>
        </p:blipFill>
        <p:spPr bwMode="auto">
          <a:xfrm>
            <a:off x="100013" y="100013"/>
            <a:ext cx="914400" cy="914400"/>
          </a:xfrm>
          <a:prstGeom prst="rect">
            <a:avLst/>
          </a:prstGeom>
          <a:noFill/>
          <a:ln w="9525" algn="ctr">
            <a:noFill/>
            <a:miter lim="800000"/>
            <a:headEnd/>
            <a:tailEnd/>
          </a:ln>
        </p:spPr>
      </p:pic>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sp>
        <p:nvSpPr>
          <p:cNvPr id="12" name="Oval 11"/>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15" name="Group 14"/>
          <p:cNvGrpSpPr/>
          <p:nvPr userDrawn="1"/>
        </p:nvGrpSpPr>
        <p:grpSpPr>
          <a:xfrm>
            <a:off x="8082668" y="46115"/>
            <a:ext cx="1026496" cy="920643"/>
            <a:chOff x="8082668" y="46115"/>
            <a:chExt cx="1026496" cy="920643"/>
          </a:xfrm>
        </p:grpSpPr>
        <p:sp>
          <p:nvSpPr>
            <p:cNvPr id="17" name="Oval 16"/>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113016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43953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81307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251421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0AFB21A6-1D40-4096-A133-8847AE6BD6F8}"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1029" name="Picture 22" descr="cusffc-2x2"/>
          <p:cNvPicPr>
            <a:picLocks noChangeAspect="1" noChangeArrowheads="1"/>
          </p:cNvPicPr>
          <p:nvPr userDrawn="1"/>
        </p:nvPicPr>
        <p:blipFill>
          <a:blip r:embed="rId7" cstate="print"/>
          <a:srcRect/>
          <a:stretch>
            <a:fillRect/>
          </a:stretch>
        </p:blipFill>
        <p:spPr bwMode="auto">
          <a:xfrm>
            <a:off x="100013" y="100013"/>
            <a:ext cx="914400" cy="914400"/>
          </a:xfrm>
          <a:prstGeom prst="rect">
            <a:avLst/>
          </a:prstGeom>
          <a:noFill/>
          <a:ln w="9525" algn="ctr">
            <a:noFill/>
            <a:miter lim="800000"/>
            <a:headEnd/>
            <a:tailEnd/>
          </a:ln>
        </p:spPr>
      </p:pic>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8" name="Oval 17"/>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15" name="Group 14"/>
          <p:cNvGrpSpPr/>
          <p:nvPr userDrawn="1"/>
        </p:nvGrpSpPr>
        <p:grpSpPr>
          <a:xfrm>
            <a:off x="8082668" y="46115"/>
            <a:ext cx="1026496" cy="920643"/>
            <a:chOff x="8082668" y="46115"/>
            <a:chExt cx="1026496" cy="920643"/>
          </a:xfrm>
        </p:grpSpPr>
        <p:sp>
          <p:nvSpPr>
            <p:cNvPr id="20" name="Oval 19"/>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31914048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geobrava.wordpress.com/2016/12/28/more-leaders-push-progressive-iot-initiatives-in-201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vimeo.com/1087807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maxpixel.net/Part-Puzzle-Puzzle-Piece-Piecing-Together-Last-Part-285632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ag.ndsu.edu/publications/food-nutrition/family-meal-times-issue-5-improving-family-communication-with-family-mea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en.wikipedia.org/wiki/USS_Hayler" TargetMode="External"/><Relationship Id="rId5" Type="http://schemas.openxmlformats.org/officeDocument/2006/relationships/image" Target="../media/image23.jpg"/><Relationship Id="rId4" Type="http://schemas.openxmlformats.org/officeDocument/2006/relationships/hyperlink" Target="http://calidadhoy.wordpress.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ag.ndsu.edu/gearupkindergarten/gearing-up-blog/parent-involvement-with-childrens-educ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canadiem.org/competency-based-medical-educ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en.kremlin.ru/events/president/news/21048" TargetMode="External"/><Relationship Id="rId5" Type="http://schemas.openxmlformats.org/officeDocument/2006/relationships/image" Target="../media/image4.jpeg"/><Relationship Id="rId4" Type="http://schemas.openxmlformats.org/officeDocument/2006/relationships/hyperlink" Target="https://www.deshabhimani.com/english/news/national/3-soldiers-killed-in-kashmir-baramulla/258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htxt.co.za/2014/10/22/sa-schools-and-parents-need-to-be-more-aware-of-how-they-use-personal-da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Richard_S._Edwards" TargetMode="External"/><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 </a:t>
            </a:r>
            <a:br>
              <a:rPr lang="en-US" dirty="0"/>
            </a:br>
            <a:r>
              <a:rPr lang="en-US" dirty="0"/>
              <a:t>Ombudsman &amp; Family Members</a:t>
            </a:r>
            <a:br>
              <a:rPr lang="en-US" dirty="0"/>
            </a:br>
            <a:r>
              <a:rPr lang="en-US" dirty="0"/>
              <a:t>Operations Security</a:t>
            </a:r>
            <a:br>
              <a:rPr lang="en-US" dirty="0"/>
            </a:br>
            <a:r>
              <a:rPr lang="en-US" dirty="0"/>
              <a:t>DD MMM YY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96939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Weakness the adversary can exploit to access critical information</a:t>
            </a:r>
          </a:p>
          <a:p>
            <a:r>
              <a:rPr lang="en-US" dirty="0"/>
              <a:t>Some common vulnerabilities </a:t>
            </a:r>
            <a:r>
              <a:rPr lang="en-US" dirty="0" smtClean="0"/>
              <a:t>include:</a:t>
            </a:r>
            <a:endParaRPr lang="en-US" dirty="0"/>
          </a:p>
          <a:p>
            <a:pPr lvl="1"/>
            <a:r>
              <a:rPr lang="en-US" dirty="0"/>
              <a:t>Lack of awareness</a:t>
            </a:r>
          </a:p>
          <a:p>
            <a:pPr lvl="1"/>
            <a:r>
              <a:rPr lang="en-US" dirty="0"/>
              <a:t>Apathy</a:t>
            </a:r>
          </a:p>
          <a:p>
            <a:pPr lvl="1"/>
            <a:r>
              <a:rPr lang="en-US" dirty="0"/>
              <a:t>Social </a:t>
            </a:r>
            <a:r>
              <a:rPr lang="en-US" dirty="0" smtClean="0"/>
              <a:t>media</a:t>
            </a:r>
            <a:endParaRPr lang="en-US" dirty="0"/>
          </a:p>
          <a:p>
            <a:pPr lvl="1"/>
            <a:r>
              <a:rPr lang="en-US" dirty="0"/>
              <a:t>Social engineering</a:t>
            </a:r>
          </a:p>
          <a:p>
            <a:pPr lvl="1"/>
            <a:r>
              <a:rPr lang="en-US" dirty="0"/>
              <a:t>Data </a:t>
            </a:r>
            <a:r>
              <a:rPr lang="en-US" dirty="0" smtClean="0"/>
              <a:t>aggregation </a:t>
            </a:r>
            <a:endParaRPr lang="en-US" dirty="0"/>
          </a:p>
          <a:p>
            <a:pPr lvl="1"/>
            <a:r>
              <a:rPr lang="en-US" dirty="0"/>
              <a:t>Trash</a:t>
            </a:r>
          </a:p>
          <a:p>
            <a:pPr lvl="1"/>
            <a:r>
              <a:rPr lang="en-US" dirty="0"/>
              <a:t>Unsecure phone calls</a:t>
            </a:r>
          </a:p>
          <a:p>
            <a:pPr lvl="1"/>
            <a:endParaRPr lang="en-US" sz="1200" dirty="0"/>
          </a:p>
        </p:txBody>
      </p:sp>
      <p:sp>
        <p:nvSpPr>
          <p:cNvPr id="2" name="Title 1"/>
          <p:cNvSpPr>
            <a:spLocks noGrp="1"/>
          </p:cNvSpPr>
          <p:nvPr>
            <p:ph type="title"/>
          </p:nvPr>
        </p:nvSpPr>
        <p:spPr>
          <a:xfrm>
            <a:off x="1562100" y="0"/>
            <a:ext cx="6024563" cy="1066800"/>
          </a:xfrm>
        </p:spPr>
        <p:txBody>
          <a:bodyPr/>
          <a:lstStyle/>
          <a:p>
            <a:r>
              <a:rPr lang="en-US" dirty="0"/>
              <a:t>Vulnerabilities</a:t>
            </a:r>
          </a:p>
        </p:txBody>
      </p:sp>
      <p:pic>
        <p:nvPicPr>
          <p:cNvPr id="5" name="Picture 4" descr="Graphical user interface&#10;&#10;Description automatically generated">
            <a:extLst>
              <a:ext uri="{FF2B5EF4-FFF2-40B4-BE49-F238E27FC236}">
                <a16:creationId xmlns:a16="http://schemas.microsoft.com/office/drawing/2014/main" id="{CB029744-3B56-44D4-BF0B-85AB26F19F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191000" y="2514600"/>
            <a:ext cx="4330272" cy="2971800"/>
          </a:xfrm>
          <a:prstGeom prst="rect">
            <a:avLst/>
          </a:prstGeom>
        </p:spPr>
      </p:pic>
    </p:spTree>
    <p:extLst>
      <p:ext uri="{BB962C8B-B14F-4D97-AF65-F5344CB8AC3E}">
        <p14:creationId xmlns:p14="http://schemas.microsoft.com/office/powerpoint/2010/main" val="907569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Using human interaction to manipulate an individual to provide information</a:t>
            </a:r>
            <a:r>
              <a:rPr lang="en-US" sz="1400" dirty="0"/>
              <a:t>.</a:t>
            </a:r>
          </a:p>
          <a:p>
            <a:pPr lvl="1"/>
            <a:r>
              <a:rPr lang="en-US" dirty="0" smtClean="0"/>
              <a:t>Pretending </a:t>
            </a:r>
            <a:r>
              <a:rPr lang="en-US" dirty="0"/>
              <a:t>to be someone they are not</a:t>
            </a:r>
          </a:p>
          <a:p>
            <a:pPr lvl="2"/>
            <a:r>
              <a:rPr lang="en-US" dirty="0"/>
              <a:t>Fake credentials</a:t>
            </a:r>
          </a:p>
          <a:p>
            <a:pPr lvl="2"/>
            <a:r>
              <a:rPr lang="en-US" dirty="0"/>
              <a:t>All over the internet</a:t>
            </a:r>
          </a:p>
          <a:p>
            <a:pPr lvl="2"/>
            <a:r>
              <a:rPr lang="en-US" dirty="0"/>
              <a:t>Online social media “friends”</a:t>
            </a:r>
          </a:p>
          <a:p>
            <a:pPr lvl="2"/>
            <a:r>
              <a:rPr lang="en-US" dirty="0"/>
              <a:t>Dating sites</a:t>
            </a:r>
          </a:p>
          <a:p>
            <a:pPr marL="914400" lvl="2" indent="0">
              <a:buNone/>
            </a:pPr>
            <a:endParaRPr lang="en-US" sz="1200" dirty="0"/>
          </a:p>
          <a:p>
            <a:pPr lvl="1"/>
            <a:r>
              <a:rPr lang="en-US" dirty="0"/>
              <a:t>Phishing Scams</a:t>
            </a:r>
          </a:p>
          <a:p>
            <a:pPr lvl="2"/>
            <a:r>
              <a:rPr lang="en-US" dirty="0"/>
              <a:t>Fake bank e-mails</a:t>
            </a:r>
          </a:p>
          <a:p>
            <a:pPr lvl="2"/>
            <a:r>
              <a:rPr lang="en-US" dirty="0"/>
              <a:t>Credit card e-mails</a:t>
            </a:r>
          </a:p>
          <a:p>
            <a:pPr lvl="2"/>
            <a:r>
              <a:rPr lang="en-US" dirty="0"/>
              <a:t>Phone calls</a:t>
            </a:r>
          </a:p>
        </p:txBody>
      </p:sp>
      <p:sp>
        <p:nvSpPr>
          <p:cNvPr id="2" name="Title 1"/>
          <p:cNvSpPr>
            <a:spLocks noGrp="1"/>
          </p:cNvSpPr>
          <p:nvPr>
            <p:ph type="title"/>
          </p:nvPr>
        </p:nvSpPr>
        <p:spPr>
          <a:xfrm>
            <a:off x="1562100" y="0"/>
            <a:ext cx="6024563" cy="1066800"/>
          </a:xfrm>
        </p:spPr>
        <p:txBody>
          <a:bodyPr/>
          <a:lstStyle/>
          <a:p>
            <a:r>
              <a:rPr lang="en-US" dirty="0"/>
              <a:t>Social Engineering</a:t>
            </a:r>
          </a:p>
        </p:txBody>
      </p:sp>
      <p:pic>
        <p:nvPicPr>
          <p:cNvPr id="5" name="Picture 4" descr="A person wearing a suit and tie&#10;&#10;Description automatically generated">
            <a:extLst>
              <a:ext uri="{FF2B5EF4-FFF2-40B4-BE49-F238E27FC236}">
                <a16:creationId xmlns:a16="http://schemas.microsoft.com/office/drawing/2014/main" id="{A5530E7B-9B04-49D7-B68F-1CB22E42BDA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257800" y="4355387"/>
            <a:ext cx="2840355" cy="1600200"/>
          </a:xfrm>
          <a:prstGeom prst="rect">
            <a:avLst/>
          </a:prstGeom>
        </p:spPr>
      </p:pic>
      <p:pic>
        <p:nvPicPr>
          <p:cNvPr id="8" name="Picture 7">
            <a:extLst>
              <a:ext uri="{FF2B5EF4-FFF2-40B4-BE49-F238E27FC236}">
                <a16:creationId xmlns:a16="http://schemas.microsoft.com/office/drawing/2014/main" id="{CE5DD9FB-5C61-47D1-ACDC-C2D11FB9E7E0}"/>
              </a:ext>
            </a:extLst>
          </p:cNvPr>
          <p:cNvPicPr>
            <a:picLocks noChangeAspect="1"/>
          </p:cNvPicPr>
          <p:nvPr/>
        </p:nvPicPr>
        <p:blipFill>
          <a:blip r:embed="rId5"/>
          <a:stretch>
            <a:fillRect/>
          </a:stretch>
        </p:blipFill>
        <p:spPr>
          <a:xfrm>
            <a:off x="6172200" y="2298121"/>
            <a:ext cx="2310584" cy="1652159"/>
          </a:xfrm>
          <a:prstGeom prst="rect">
            <a:avLst/>
          </a:prstGeom>
        </p:spPr>
      </p:pic>
    </p:spTree>
    <p:extLst>
      <p:ext uri="{BB962C8B-B14F-4D97-AF65-F5344CB8AC3E}">
        <p14:creationId xmlns:p14="http://schemas.microsoft.com/office/powerpoint/2010/main" val="16511159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oy, person, train&#10;&#10;Description automatically generated">
            <a:extLst>
              <a:ext uri="{FF2B5EF4-FFF2-40B4-BE49-F238E27FC236}">
                <a16:creationId xmlns:a16="http://schemas.microsoft.com/office/drawing/2014/main" id="{EEA056BC-998D-436C-A31B-57A745AD047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943600" y="3733800"/>
            <a:ext cx="2194560" cy="2194560"/>
          </a:xfrm>
          <a:prstGeom prst="rect">
            <a:avLst/>
          </a:prstGeom>
        </p:spPr>
      </p:pic>
      <p:sp>
        <p:nvSpPr>
          <p:cNvPr id="3" name="Content Placeholder 2"/>
          <p:cNvSpPr>
            <a:spLocks noGrp="1"/>
          </p:cNvSpPr>
          <p:nvPr>
            <p:ph idx="1"/>
          </p:nvPr>
        </p:nvSpPr>
        <p:spPr/>
        <p:txBody>
          <a:bodyPr/>
          <a:lstStyle/>
          <a:p>
            <a:r>
              <a:rPr lang="en-US" dirty="0"/>
              <a:t>Unclassified, but critical information collected from multiple sources</a:t>
            </a:r>
          </a:p>
          <a:p>
            <a:r>
              <a:rPr lang="en-US" dirty="0"/>
              <a:t>“Open source” collection </a:t>
            </a:r>
            <a:r>
              <a:rPr lang="en-US" dirty="0" smtClean="0"/>
              <a:t>provides the adversary </a:t>
            </a:r>
            <a:r>
              <a:rPr lang="en-US" dirty="0"/>
              <a:t>most of their intelligence</a:t>
            </a:r>
          </a:p>
          <a:p>
            <a:r>
              <a:rPr lang="en-US" dirty="0"/>
              <a:t>Manchester Document: 80% of information collected is done so legally</a:t>
            </a:r>
          </a:p>
          <a:p>
            <a:pPr lvl="1"/>
            <a:r>
              <a:rPr lang="en-US" dirty="0"/>
              <a:t>Internet</a:t>
            </a:r>
          </a:p>
          <a:p>
            <a:pPr lvl="1"/>
            <a:r>
              <a:rPr lang="en-US" dirty="0"/>
              <a:t>Trash</a:t>
            </a:r>
          </a:p>
          <a:p>
            <a:pPr lvl="1"/>
            <a:r>
              <a:rPr lang="en-US" dirty="0"/>
              <a:t>Media</a:t>
            </a:r>
          </a:p>
          <a:p>
            <a:r>
              <a:rPr lang="en-US" dirty="0"/>
              <a:t>Small details put together- give adversaries the big picture</a:t>
            </a:r>
          </a:p>
        </p:txBody>
      </p:sp>
      <p:sp>
        <p:nvSpPr>
          <p:cNvPr id="2" name="Title 1"/>
          <p:cNvSpPr>
            <a:spLocks noGrp="1"/>
          </p:cNvSpPr>
          <p:nvPr>
            <p:ph type="title"/>
          </p:nvPr>
        </p:nvSpPr>
        <p:spPr>
          <a:xfrm>
            <a:off x="1562100" y="0"/>
            <a:ext cx="6024563" cy="1066800"/>
          </a:xfrm>
        </p:spPr>
        <p:txBody>
          <a:bodyPr/>
          <a:lstStyle/>
          <a:p>
            <a:r>
              <a:rPr lang="en-US" dirty="0"/>
              <a:t>Data Aggregation</a:t>
            </a:r>
          </a:p>
        </p:txBody>
      </p:sp>
    </p:spTree>
    <p:extLst>
      <p:ext uri="{BB962C8B-B14F-4D97-AF65-F5344CB8AC3E}">
        <p14:creationId xmlns:p14="http://schemas.microsoft.com/office/powerpoint/2010/main" val="2782970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                      </a:t>
            </a:r>
            <a:r>
              <a:rPr lang="en-US" sz="2000" u="sng" dirty="0"/>
              <a:t>Do</a:t>
            </a:r>
          </a:p>
          <a:p>
            <a:r>
              <a:rPr lang="en-US" dirty="0"/>
              <a:t>Use groups on Facebook</a:t>
            </a:r>
          </a:p>
          <a:p>
            <a:pPr marL="0" indent="0">
              <a:buNone/>
            </a:pPr>
            <a:r>
              <a:rPr lang="en-US" sz="1600" dirty="0"/>
              <a:t>    - Only accept people you know</a:t>
            </a:r>
          </a:p>
          <a:p>
            <a:pPr marL="0" indent="0">
              <a:buNone/>
            </a:pPr>
            <a:r>
              <a:rPr lang="en-US" sz="1600" dirty="0">
                <a:solidFill>
                  <a:srgbClr val="000082"/>
                </a:solidFill>
                <a:latin typeface="Arial"/>
              </a:rPr>
              <a:t>    </a:t>
            </a:r>
            <a:r>
              <a:rPr kumimoji="0" lang="en-US" sz="1600" b="1" i="0" u="none" strike="noStrike" kern="0" cap="none" spc="0" normalizeH="0" baseline="0" noProof="0" dirty="0">
                <a:ln>
                  <a:noFill/>
                </a:ln>
                <a:solidFill>
                  <a:srgbClr val="000082"/>
                </a:solidFill>
                <a:effectLst/>
                <a:uLnTx/>
                <a:uFillTx/>
                <a:latin typeface="Arial"/>
              </a:rPr>
              <a:t>- Validate or verify friends and associates  </a:t>
            </a:r>
            <a:endParaRPr lang="en-US" sz="1600" dirty="0"/>
          </a:p>
          <a:p>
            <a:r>
              <a:rPr lang="en-US" dirty="0"/>
              <a:t>Monitor the site</a:t>
            </a:r>
          </a:p>
          <a:p>
            <a:r>
              <a:rPr lang="en-US" dirty="0"/>
              <a:t>Regularly check security/privacy settings</a:t>
            </a:r>
          </a:p>
          <a:p>
            <a:r>
              <a:rPr lang="en-US" dirty="0"/>
              <a:t>Use a password and/or encryption if </a:t>
            </a:r>
            <a:r>
              <a:rPr lang="en-US" dirty="0" err="1"/>
              <a:t>WiFi</a:t>
            </a:r>
            <a:endParaRPr lang="en-US" dirty="0"/>
          </a:p>
          <a:p>
            <a:pPr marL="0" indent="0">
              <a:buNone/>
            </a:pPr>
            <a:endParaRPr lang="en-US" dirty="0"/>
          </a:p>
          <a:p>
            <a:endParaRPr lang="en-US" dirty="0"/>
          </a:p>
        </p:txBody>
      </p:sp>
      <p:sp>
        <p:nvSpPr>
          <p:cNvPr id="2" name="Title 1"/>
          <p:cNvSpPr>
            <a:spLocks noGrp="1"/>
          </p:cNvSpPr>
          <p:nvPr>
            <p:ph type="title"/>
          </p:nvPr>
        </p:nvSpPr>
        <p:spPr>
          <a:xfrm>
            <a:off x="1562100" y="0"/>
            <a:ext cx="6024563" cy="1066800"/>
          </a:xfrm>
        </p:spPr>
        <p:txBody>
          <a:bodyPr/>
          <a:lstStyle/>
          <a:p>
            <a:r>
              <a:rPr lang="en-US" dirty="0"/>
              <a:t>Social Media </a:t>
            </a:r>
          </a:p>
        </p:txBody>
      </p:sp>
      <p:pic>
        <p:nvPicPr>
          <p:cNvPr id="7" name="Picture 6">
            <a:extLst>
              <a:ext uri="{FF2B5EF4-FFF2-40B4-BE49-F238E27FC236}">
                <a16:creationId xmlns:a16="http://schemas.microsoft.com/office/drawing/2014/main" id="{3AF1376A-C7F6-4540-BDB7-91184CD2A901}"/>
              </a:ext>
            </a:extLst>
          </p:cNvPr>
          <p:cNvPicPr>
            <a:picLocks noChangeAspect="1"/>
          </p:cNvPicPr>
          <p:nvPr/>
        </p:nvPicPr>
        <p:blipFill>
          <a:blip r:embed="rId3"/>
          <a:stretch>
            <a:fillRect/>
          </a:stretch>
        </p:blipFill>
        <p:spPr>
          <a:xfrm>
            <a:off x="458787" y="3948285"/>
            <a:ext cx="8229600" cy="2452515"/>
          </a:xfrm>
          <a:prstGeom prst="rect">
            <a:avLst/>
          </a:prstGeom>
        </p:spPr>
      </p:pic>
      <p:sp>
        <p:nvSpPr>
          <p:cNvPr id="8" name="TextBox 7">
            <a:extLst>
              <a:ext uri="{FF2B5EF4-FFF2-40B4-BE49-F238E27FC236}">
                <a16:creationId xmlns:a16="http://schemas.microsoft.com/office/drawing/2014/main" id="{87291BEB-CF88-4B86-88CF-EE70D89B1FC1}"/>
              </a:ext>
            </a:extLst>
          </p:cNvPr>
          <p:cNvSpPr txBox="1"/>
          <p:nvPr/>
        </p:nvSpPr>
        <p:spPr>
          <a:xfrm>
            <a:off x="5257800" y="1371600"/>
            <a:ext cx="3810000" cy="19513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b="1" kern="0" dirty="0">
                <a:solidFill>
                  <a:srgbClr val="000082"/>
                </a:solidFill>
                <a:latin typeface="+mn-lt"/>
              </a:rPr>
              <a:t>                </a:t>
            </a:r>
            <a:r>
              <a:rPr kumimoji="0" lang="en-US" sz="2000" b="1" i="0" u="sng" strike="noStrike" kern="0" cap="none" spc="0" normalizeH="0" baseline="0" noProof="0" dirty="0">
                <a:ln>
                  <a:noFill/>
                </a:ln>
                <a:solidFill>
                  <a:srgbClr val="000082"/>
                </a:solidFill>
                <a:effectLst/>
                <a:uLnTx/>
                <a:uFillTx/>
                <a:latin typeface="+mn-lt"/>
              </a:rPr>
              <a:t>Do Not</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82"/>
                </a:solidFill>
                <a:effectLst/>
                <a:uLnTx/>
                <a:uFillTx/>
                <a:latin typeface="+mn-lt"/>
              </a:rPr>
              <a:t>Use public, unsecure wireless networks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82"/>
                </a:solidFill>
                <a:effectLst/>
                <a:uLnTx/>
                <a:uFillTx/>
                <a:latin typeface="+mn-lt"/>
              </a:rPr>
              <a:t>Use for passing or sharing official Navy information                                                            </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82"/>
                </a:solidFill>
                <a:effectLst/>
                <a:uLnTx/>
                <a:uFillTx/>
                <a:latin typeface="+mn-lt"/>
              </a:rPr>
              <a:t>Post PII or CI</a:t>
            </a:r>
          </a:p>
        </p:txBody>
      </p:sp>
    </p:spTree>
    <p:extLst>
      <p:ext uri="{BB962C8B-B14F-4D97-AF65-F5344CB8AC3E}">
        <p14:creationId xmlns:p14="http://schemas.microsoft.com/office/powerpoint/2010/main" val="2413086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4416427" cy="4495800"/>
          </a:xfrm>
        </p:spPr>
        <p:txBody>
          <a:bodyPr/>
          <a:lstStyle/>
          <a:p>
            <a:pPr marL="0" indent="0">
              <a:buNone/>
            </a:pPr>
            <a:endParaRPr lang="en-US" dirty="0"/>
          </a:p>
          <a:p>
            <a:endParaRPr lang="en-US" dirty="0"/>
          </a:p>
        </p:txBody>
      </p:sp>
      <p:sp>
        <p:nvSpPr>
          <p:cNvPr id="2" name="Title 1"/>
          <p:cNvSpPr>
            <a:spLocks noGrp="1"/>
          </p:cNvSpPr>
          <p:nvPr>
            <p:ph type="title"/>
          </p:nvPr>
        </p:nvSpPr>
        <p:spPr>
          <a:xfrm>
            <a:off x="1562100" y="0"/>
            <a:ext cx="6024563" cy="1066800"/>
          </a:xfrm>
        </p:spPr>
        <p:txBody>
          <a:bodyPr/>
          <a:lstStyle/>
          <a:p>
            <a:r>
              <a:rPr lang="en-US" dirty="0"/>
              <a:t>Communicating</a:t>
            </a:r>
          </a:p>
        </p:txBody>
      </p:sp>
      <p:sp>
        <p:nvSpPr>
          <p:cNvPr id="4" name="TextBox 3">
            <a:extLst>
              <a:ext uri="{FF2B5EF4-FFF2-40B4-BE49-F238E27FC236}">
                <a16:creationId xmlns:a16="http://schemas.microsoft.com/office/drawing/2014/main" id="{A7A8963C-2C2F-4314-AFCF-2D8D94785633}"/>
              </a:ext>
            </a:extLst>
          </p:cNvPr>
          <p:cNvSpPr txBox="1"/>
          <p:nvPr/>
        </p:nvSpPr>
        <p:spPr>
          <a:xfrm>
            <a:off x="726281" y="1371600"/>
            <a:ext cx="7696200" cy="400110"/>
          </a:xfrm>
          <a:prstGeom prst="rect">
            <a:avLst/>
          </a:prstGeom>
          <a:noFill/>
        </p:spPr>
        <p:txBody>
          <a:bodyPr wrap="square" rtlCol="0">
            <a:spAutoFit/>
          </a:bodyPr>
          <a:lstStyle/>
          <a:p>
            <a:pPr algn="ctr"/>
            <a:r>
              <a:rPr lang="en-US" sz="2000" b="1" dirty="0">
                <a:latin typeface="+mn-lt"/>
              </a:rPr>
              <a:t>OK. To make this easy, I just won’t say anything!</a:t>
            </a:r>
          </a:p>
        </p:txBody>
      </p:sp>
      <p:sp>
        <p:nvSpPr>
          <p:cNvPr id="9" name="TextBox 8">
            <a:extLst>
              <a:ext uri="{FF2B5EF4-FFF2-40B4-BE49-F238E27FC236}">
                <a16:creationId xmlns:a16="http://schemas.microsoft.com/office/drawing/2014/main" id="{9B1AE8D5-16CD-496C-9D25-D51ED3D26D4B}"/>
              </a:ext>
            </a:extLst>
          </p:cNvPr>
          <p:cNvSpPr txBox="1"/>
          <p:nvPr/>
        </p:nvSpPr>
        <p:spPr>
          <a:xfrm>
            <a:off x="768849" y="1965436"/>
            <a:ext cx="3193551" cy="3520964"/>
          </a:xfrm>
          <a:prstGeom prst="rect">
            <a:avLst/>
          </a:prstGeom>
          <a:noFill/>
        </p:spPr>
        <p:txBody>
          <a:bodyPr wrap="square" rtlCol="0">
            <a:spAutoFit/>
          </a:bodyPr>
          <a:lstStyle/>
          <a:p>
            <a:pPr algn="ctr">
              <a:spcBef>
                <a:spcPct val="20000"/>
              </a:spcBef>
            </a:pPr>
            <a:r>
              <a:rPr lang="en-US" sz="2000" b="1" u="sng" dirty="0">
                <a:latin typeface="+mn-lt"/>
              </a:rPr>
              <a:t>Do</a:t>
            </a:r>
          </a:p>
          <a:p>
            <a:pPr marL="342900" indent="-342900">
              <a:spcBef>
                <a:spcPct val="20000"/>
              </a:spcBef>
              <a:buFont typeface="Arial" panose="020B0604020202020204" pitchFamily="34" charset="0"/>
              <a:buChar char="•"/>
            </a:pPr>
            <a:r>
              <a:rPr lang="en-US" sz="1800" b="1" dirty="0">
                <a:latin typeface="+mn-lt"/>
              </a:rPr>
              <a:t>Talk in past tense </a:t>
            </a:r>
            <a:endParaRPr lang="en-US" sz="1800" b="1" dirty="0" smtClean="0">
              <a:latin typeface="+mn-lt"/>
            </a:endParaRPr>
          </a:p>
          <a:p>
            <a:pPr marL="682625" lvl="1" indent="-225425">
              <a:spcBef>
                <a:spcPct val="20000"/>
              </a:spcBef>
              <a:buChar char="–"/>
            </a:pPr>
            <a:r>
              <a:rPr lang="en-US" sz="1600" b="1" dirty="0" smtClean="0">
                <a:latin typeface="+mn-lt"/>
              </a:rPr>
              <a:t>Ship’s </a:t>
            </a:r>
            <a:r>
              <a:rPr lang="en-US" sz="1600" b="1" dirty="0">
                <a:latin typeface="+mn-lt"/>
              </a:rPr>
              <a:t>movement</a:t>
            </a:r>
          </a:p>
          <a:p>
            <a:pPr marL="682625" lvl="1" indent="-225425">
              <a:spcBef>
                <a:spcPct val="20000"/>
              </a:spcBef>
              <a:buChar char="–"/>
            </a:pPr>
            <a:r>
              <a:rPr lang="en-US" sz="1600" b="1" dirty="0" smtClean="0">
                <a:latin typeface="+mn-lt"/>
              </a:rPr>
              <a:t>Port </a:t>
            </a:r>
            <a:r>
              <a:rPr lang="en-US" sz="1600" b="1" dirty="0">
                <a:latin typeface="+mn-lt"/>
              </a:rPr>
              <a:t>calls</a:t>
            </a:r>
          </a:p>
          <a:p>
            <a:pPr marL="682625" lvl="1" indent="-225425">
              <a:spcBef>
                <a:spcPct val="20000"/>
              </a:spcBef>
              <a:buChar char="–"/>
            </a:pPr>
            <a:r>
              <a:rPr lang="en-US" sz="1600" b="1" dirty="0" smtClean="0">
                <a:latin typeface="+mn-lt"/>
              </a:rPr>
              <a:t>Personnel </a:t>
            </a:r>
            <a:r>
              <a:rPr lang="en-US" sz="1600" b="1" dirty="0">
                <a:latin typeface="+mn-lt"/>
              </a:rPr>
              <a:t>transfers</a:t>
            </a:r>
          </a:p>
          <a:p>
            <a:pPr marL="342900" indent="-342900">
              <a:spcBef>
                <a:spcPct val="20000"/>
              </a:spcBef>
              <a:buFont typeface="Arial" panose="020B0604020202020204" pitchFamily="34" charset="0"/>
              <a:buChar char="•"/>
            </a:pPr>
            <a:r>
              <a:rPr lang="en-US" sz="1800" b="1" dirty="0">
                <a:latin typeface="+mn-lt"/>
              </a:rPr>
              <a:t>Talk in general </a:t>
            </a:r>
            <a:r>
              <a:rPr lang="en-US" sz="1800" b="1" dirty="0" smtClean="0">
                <a:latin typeface="+mn-lt"/>
              </a:rPr>
              <a:t>terms</a:t>
            </a:r>
            <a:endParaRPr lang="en-US" sz="1800" b="1" dirty="0">
              <a:latin typeface="+mn-lt"/>
            </a:endParaRPr>
          </a:p>
          <a:p>
            <a:pPr marL="682625" lvl="1" indent="-225425">
              <a:spcBef>
                <a:spcPct val="20000"/>
              </a:spcBef>
              <a:buChar char="–"/>
            </a:pPr>
            <a:r>
              <a:rPr lang="en-US" sz="1600" b="1" dirty="0" smtClean="0">
                <a:latin typeface="+mn-lt"/>
              </a:rPr>
              <a:t>Location</a:t>
            </a:r>
            <a:endParaRPr lang="en-US" sz="1600" b="1" dirty="0">
              <a:latin typeface="+mn-lt"/>
            </a:endParaRPr>
          </a:p>
          <a:p>
            <a:pPr marL="682625" lvl="1" indent="-225425">
              <a:spcBef>
                <a:spcPct val="20000"/>
              </a:spcBef>
              <a:buChar char="–"/>
            </a:pPr>
            <a:r>
              <a:rPr lang="en-US" sz="1600" b="1" dirty="0" smtClean="0">
                <a:latin typeface="+mn-lt"/>
              </a:rPr>
              <a:t>Mission/exercises</a:t>
            </a:r>
            <a:endParaRPr lang="en-US" sz="1600" b="1" dirty="0">
              <a:latin typeface="+mn-lt"/>
            </a:endParaRPr>
          </a:p>
          <a:p>
            <a:pPr marL="342900" indent="-342900">
              <a:spcBef>
                <a:spcPct val="20000"/>
              </a:spcBef>
              <a:buFont typeface="Arial" panose="020B0604020202020204" pitchFamily="34" charset="0"/>
              <a:buChar char="•"/>
            </a:pPr>
            <a:r>
              <a:rPr lang="en-US" sz="1800" b="1" dirty="0">
                <a:latin typeface="+mn-lt"/>
              </a:rPr>
              <a:t>Talk about feelings. How are you?</a:t>
            </a:r>
          </a:p>
          <a:p>
            <a:pPr marL="342900" indent="-342900">
              <a:spcBef>
                <a:spcPct val="20000"/>
              </a:spcBef>
              <a:buFont typeface="Arial" panose="020B0604020202020204" pitchFamily="34" charset="0"/>
              <a:buChar char="•"/>
            </a:pPr>
            <a:r>
              <a:rPr lang="en-US" sz="1800" b="1" dirty="0" smtClean="0">
                <a:latin typeface="+mn-lt"/>
              </a:rPr>
              <a:t>Personal </a:t>
            </a:r>
            <a:r>
              <a:rPr lang="en-US" sz="1800" b="1" dirty="0">
                <a:latin typeface="+mn-lt"/>
              </a:rPr>
              <a:t>family life </a:t>
            </a:r>
            <a:endParaRPr lang="en-US" sz="1050" b="1" u="sng" dirty="0">
              <a:latin typeface="+mn-lt"/>
            </a:endParaRPr>
          </a:p>
        </p:txBody>
      </p:sp>
      <p:sp>
        <p:nvSpPr>
          <p:cNvPr id="12" name="TextBox 11">
            <a:extLst>
              <a:ext uri="{FF2B5EF4-FFF2-40B4-BE49-F238E27FC236}">
                <a16:creationId xmlns:a16="http://schemas.microsoft.com/office/drawing/2014/main" id="{A7BF5919-4937-441E-AEE4-3F43C0753033}"/>
              </a:ext>
            </a:extLst>
          </p:cNvPr>
          <p:cNvSpPr txBox="1"/>
          <p:nvPr/>
        </p:nvSpPr>
        <p:spPr>
          <a:xfrm>
            <a:off x="5257800" y="1997500"/>
            <a:ext cx="2971800" cy="2579168"/>
          </a:xfrm>
          <a:prstGeom prst="rect">
            <a:avLst/>
          </a:prstGeom>
          <a:noFill/>
        </p:spPr>
        <p:txBody>
          <a:bodyPr wrap="square" rtlCol="0">
            <a:spAutoFit/>
          </a:bodyPr>
          <a:lstStyle/>
          <a:p>
            <a:pPr algn="ctr">
              <a:spcBef>
                <a:spcPct val="20000"/>
              </a:spcBef>
            </a:pPr>
            <a:r>
              <a:rPr lang="en-US" sz="2000" b="1" u="sng" dirty="0">
                <a:latin typeface="+mn-lt"/>
              </a:rPr>
              <a:t>Do Not</a:t>
            </a:r>
          </a:p>
          <a:p>
            <a:pPr marL="342900" indent="-342900">
              <a:spcBef>
                <a:spcPct val="20000"/>
              </a:spcBef>
              <a:buFont typeface="Arial" panose="020B0604020202020204" pitchFamily="34" charset="0"/>
              <a:buChar char="•"/>
            </a:pPr>
            <a:r>
              <a:rPr lang="en-US" sz="1800" b="1" dirty="0">
                <a:latin typeface="+mn-lt"/>
              </a:rPr>
              <a:t>Use codewords</a:t>
            </a:r>
          </a:p>
          <a:p>
            <a:pPr marL="342900" indent="-342900">
              <a:spcBef>
                <a:spcPct val="20000"/>
              </a:spcBef>
              <a:buFont typeface="Arial" panose="020B0604020202020204" pitchFamily="34" charset="0"/>
              <a:buChar char="•"/>
            </a:pPr>
            <a:r>
              <a:rPr lang="en-US" sz="1800" b="1" dirty="0">
                <a:latin typeface="+mn-lt"/>
              </a:rPr>
              <a:t>Talk specifics</a:t>
            </a:r>
          </a:p>
          <a:p>
            <a:pPr marL="682625" lvl="1" indent="-225425">
              <a:spcBef>
                <a:spcPct val="20000"/>
              </a:spcBef>
              <a:buChar char="–"/>
            </a:pPr>
            <a:r>
              <a:rPr lang="en-US" sz="1600" b="1" dirty="0" smtClean="0">
                <a:latin typeface="+mn-lt"/>
              </a:rPr>
              <a:t>Timelines</a:t>
            </a:r>
            <a:endParaRPr lang="en-US" sz="1600" b="1" dirty="0">
              <a:latin typeface="+mn-lt"/>
            </a:endParaRPr>
          </a:p>
          <a:p>
            <a:pPr marL="682625" lvl="1" indent="-225425">
              <a:spcBef>
                <a:spcPct val="20000"/>
              </a:spcBef>
              <a:buChar char="–"/>
            </a:pPr>
            <a:r>
              <a:rPr lang="en-US" sz="1600" b="1" dirty="0" smtClean="0">
                <a:latin typeface="+mn-lt"/>
              </a:rPr>
              <a:t>Location</a:t>
            </a:r>
            <a:endParaRPr lang="en-US" sz="1600" b="1" dirty="0">
              <a:latin typeface="+mn-lt"/>
            </a:endParaRPr>
          </a:p>
          <a:p>
            <a:pPr marL="682625" lvl="1" indent="-225425">
              <a:spcBef>
                <a:spcPct val="20000"/>
              </a:spcBef>
              <a:buChar char="–"/>
            </a:pPr>
            <a:r>
              <a:rPr lang="en-US" sz="1600" b="1" dirty="0" smtClean="0">
                <a:latin typeface="+mn-lt"/>
              </a:rPr>
              <a:t>Future </a:t>
            </a:r>
            <a:r>
              <a:rPr lang="en-US" sz="1600" b="1" dirty="0">
                <a:latin typeface="+mn-lt"/>
              </a:rPr>
              <a:t>location</a:t>
            </a:r>
          </a:p>
          <a:p>
            <a:pPr marL="682625" lvl="1" indent="-225425">
              <a:spcBef>
                <a:spcPct val="20000"/>
              </a:spcBef>
              <a:buChar char="–"/>
            </a:pPr>
            <a:r>
              <a:rPr lang="en-US" sz="1600" b="1" dirty="0" smtClean="0">
                <a:latin typeface="+mn-lt"/>
              </a:rPr>
              <a:t>Mission/exercises</a:t>
            </a:r>
            <a:endParaRPr lang="en-US" sz="1600" b="1" dirty="0">
              <a:latin typeface="+mn-lt"/>
            </a:endParaRPr>
          </a:p>
          <a:p>
            <a:pPr marL="342900" indent="-342900">
              <a:spcBef>
                <a:spcPct val="20000"/>
              </a:spcBef>
              <a:buFont typeface="Arial" panose="020B0604020202020204" pitchFamily="34" charset="0"/>
              <a:buChar char="•"/>
            </a:pPr>
            <a:r>
              <a:rPr lang="en-US" sz="1800" b="1" dirty="0">
                <a:latin typeface="+mn-lt"/>
              </a:rPr>
              <a:t>Operational </a:t>
            </a:r>
            <a:r>
              <a:rPr lang="en-US" sz="1800" b="1" dirty="0" smtClean="0">
                <a:latin typeface="+mn-lt"/>
              </a:rPr>
              <a:t>Aspects</a:t>
            </a:r>
            <a:endParaRPr lang="en-US" sz="1800" b="1" u="sng" dirty="0">
              <a:latin typeface="+mn-lt"/>
            </a:endParaRPr>
          </a:p>
        </p:txBody>
      </p:sp>
      <p:pic>
        <p:nvPicPr>
          <p:cNvPr id="14" name="Picture 13" descr="A group of people sitting at a table&#10;&#10;Description automatically generated">
            <a:extLst>
              <a:ext uri="{FF2B5EF4-FFF2-40B4-BE49-F238E27FC236}">
                <a16:creationId xmlns:a16="http://schemas.microsoft.com/office/drawing/2014/main" id="{4DEFC87B-1405-454E-B485-CD9098CA7B7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292968" y="4802458"/>
            <a:ext cx="2825569" cy="1424757"/>
          </a:xfrm>
          <a:prstGeom prst="rect">
            <a:avLst/>
          </a:prstGeom>
        </p:spPr>
      </p:pic>
    </p:spTree>
    <p:extLst>
      <p:ext uri="{BB962C8B-B14F-4D97-AF65-F5344CB8AC3E}">
        <p14:creationId xmlns:p14="http://schemas.microsoft.com/office/powerpoint/2010/main" val="1668502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probability an adversary will gain knowledge of your critical information and the impact if they are successful</a:t>
            </a:r>
          </a:p>
          <a:p>
            <a:endParaRPr lang="en-US" dirty="0" smtClean="0"/>
          </a:p>
          <a:p>
            <a:r>
              <a:rPr lang="en-US" dirty="0" smtClean="0"/>
              <a:t>Impact</a:t>
            </a:r>
            <a:r>
              <a:rPr lang="en-US" dirty="0"/>
              <a:t>: What could happen if critical information falls in the wrong hands?</a:t>
            </a:r>
          </a:p>
          <a:p>
            <a:pPr lvl="1"/>
            <a:r>
              <a:rPr lang="en-US" dirty="0"/>
              <a:t>Lives lost</a:t>
            </a:r>
          </a:p>
          <a:p>
            <a:pPr lvl="1"/>
            <a:r>
              <a:rPr lang="en-US" dirty="0"/>
              <a:t>Mission failure</a:t>
            </a:r>
          </a:p>
          <a:p>
            <a:pPr lvl="1"/>
            <a:r>
              <a:rPr lang="en-US" dirty="0"/>
              <a:t>Money lost</a:t>
            </a:r>
          </a:p>
          <a:p>
            <a:pPr lvl="1"/>
            <a:endParaRPr lang="en-US" sz="1200" dirty="0"/>
          </a:p>
          <a:p>
            <a:r>
              <a:rPr lang="en-US" dirty="0"/>
              <a:t>How much are you willing to risk?</a:t>
            </a:r>
          </a:p>
          <a:p>
            <a:endParaRPr lang="en-US" dirty="0"/>
          </a:p>
          <a:p>
            <a:r>
              <a:rPr lang="en-US" dirty="0"/>
              <a:t>Don’t think this can’t happen</a:t>
            </a:r>
          </a:p>
        </p:txBody>
      </p:sp>
      <p:sp>
        <p:nvSpPr>
          <p:cNvPr id="2" name="Title 1"/>
          <p:cNvSpPr>
            <a:spLocks noGrp="1"/>
          </p:cNvSpPr>
          <p:nvPr>
            <p:ph type="title"/>
          </p:nvPr>
        </p:nvSpPr>
        <p:spPr>
          <a:xfrm>
            <a:off x="1562100" y="0"/>
            <a:ext cx="6024563" cy="1066800"/>
          </a:xfrm>
        </p:spPr>
        <p:txBody>
          <a:bodyPr/>
          <a:lstStyle/>
          <a:p>
            <a:r>
              <a:rPr lang="en-US" dirty="0"/>
              <a:t>Risk</a:t>
            </a:r>
          </a:p>
        </p:txBody>
      </p:sp>
      <p:pic>
        <p:nvPicPr>
          <p:cNvPr id="5" name="Picture 4" descr="A picture containing shape&#10;&#10;Description automatically generated">
            <a:extLst>
              <a:ext uri="{FF2B5EF4-FFF2-40B4-BE49-F238E27FC236}">
                <a16:creationId xmlns:a16="http://schemas.microsoft.com/office/drawing/2014/main" id="{798AAD59-1F7A-4AED-AE1A-5FD0FB9A876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562600" y="2743200"/>
            <a:ext cx="3349625" cy="1692442"/>
          </a:xfrm>
          <a:prstGeom prst="rect">
            <a:avLst/>
          </a:prstGeom>
        </p:spPr>
      </p:pic>
      <p:pic>
        <p:nvPicPr>
          <p:cNvPr id="8" name="Picture 7" descr="A ship in a body of water&#10;&#10;Description automatically generated">
            <a:extLst>
              <a:ext uri="{FF2B5EF4-FFF2-40B4-BE49-F238E27FC236}">
                <a16:creationId xmlns:a16="http://schemas.microsoft.com/office/drawing/2014/main" id="{D0992F27-882B-4883-92EA-D2CB9AC74EE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5791200" y="4572000"/>
            <a:ext cx="2895600" cy="1934785"/>
          </a:xfrm>
          <a:prstGeom prst="rect">
            <a:avLst/>
          </a:prstGeom>
        </p:spPr>
      </p:pic>
    </p:spTree>
    <p:extLst>
      <p:ext uri="{BB962C8B-B14F-4D97-AF65-F5344CB8AC3E}">
        <p14:creationId xmlns:p14="http://schemas.microsoft.com/office/powerpoint/2010/main" val="1081056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Anything that effectively negates or reduces an adversary's ability to exploit vulnerabilities or collect &amp; process critical information</a:t>
            </a:r>
          </a:p>
          <a:p>
            <a:pPr lvl="1"/>
            <a:r>
              <a:rPr lang="en-US" dirty="0"/>
              <a:t>Use strong passwords, encryption</a:t>
            </a:r>
          </a:p>
          <a:p>
            <a:pPr lvl="1"/>
            <a:r>
              <a:rPr lang="en-US" dirty="0"/>
              <a:t>Shred paperwork</a:t>
            </a:r>
          </a:p>
          <a:p>
            <a:pPr lvl="1"/>
            <a:r>
              <a:rPr lang="en-US" dirty="0"/>
              <a:t>Monitor children’s social media and phone calls</a:t>
            </a:r>
          </a:p>
          <a:p>
            <a:pPr lvl="1"/>
            <a:r>
              <a:rPr lang="en-US" dirty="0"/>
              <a:t>Vary routes </a:t>
            </a:r>
          </a:p>
          <a:p>
            <a:pPr lvl="1"/>
            <a:r>
              <a:rPr lang="en-US" dirty="0"/>
              <a:t>Modify schedules</a:t>
            </a:r>
          </a:p>
          <a:p>
            <a:pPr marL="457200" lvl="1" indent="0">
              <a:buNone/>
            </a:pPr>
            <a:endParaRPr lang="en-US" dirty="0"/>
          </a:p>
          <a:p>
            <a:r>
              <a:rPr lang="en-US" dirty="0"/>
              <a:t>Educate your family</a:t>
            </a:r>
          </a:p>
          <a:p>
            <a:pPr marL="682625" marR="0" lvl="1" indent="-22542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rPr>
              <a:t>What is critical information?</a:t>
            </a:r>
          </a:p>
          <a:p>
            <a:pPr marL="682625" marR="0" lvl="1" indent="-22542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rPr>
              <a:t>What </a:t>
            </a:r>
            <a:r>
              <a:rPr lang="en-US" dirty="0">
                <a:solidFill>
                  <a:srgbClr val="000082"/>
                </a:solidFill>
                <a:latin typeface="Arial"/>
              </a:rPr>
              <a:t>are</a:t>
            </a:r>
            <a:r>
              <a:rPr kumimoji="0" lang="en-US" b="1" i="0" u="none" strike="noStrike" kern="0" cap="none" spc="0" normalizeH="0" baseline="0" noProof="0" dirty="0">
                <a:ln>
                  <a:noFill/>
                </a:ln>
                <a:solidFill>
                  <a:srgbClr val="000082"/>
                </a:solidFill>
                <a:effectLst/>
                <a:uLnTx/>
                <a:uFillTx/>
                <a:latin typeface="Arial"/>
              </a:rPr>
              <a:t> your vulnerabilities</a:t>
            </a:r>
          </a:p>
          <a:p>
            <a:pPr marL="682625" marR="0" lvl="1" indent="-225425" algn="l" defTabSz="914400" rtl="0" eaLnBrk="0" fontAlgn="base" latinLnBrk="0" hangingPunct="0">
              <a:lnSpc>
                <a:spcPct val="100000"/>
              </a:lnSpc>
              <a:spcBef>
                <a:spcPct val="20000"/>
              </a:spcBef>
              <a:spcAft>
                <a:spcPct val="0"/>
              </a:spcAft>
              <a:buClrTx/>
              <a:buSzTx/>
              <a:buFontTx/>
              <a:buChar char="–"/>
              <a:tabLst/>
              <a:defRPr/>
            </a:pPr>
            <a:r>
              <a:rPr lang="en-US" dirty="0">
                <a:solidFill>
                  <a:srgbClr val="000082"/>
                </a:solidFill>
                <a:latin typeface="Arial"/>
              </a:rPr>
              <a:t>There are “bad guys” watching and listening</a:t>
            </a:r>
            <a:endParaRPr kumimoji="0" lang="en-US" b="1" i="0" u="none" strike="noStrike" kern="0" cap="none" spc="0" normalizeH="0" baseline="0" noProof="0" dirty="0">
              <a:ln>
                <a:noFill/>
              </a:ln>
              <a:solidFill>
                <a:srgbClr val="000082"/>
              </a:solidFill>
              <a:effectLst/>
              <a:uLnTx/>
              <a:uFillTx/>
              <a:latin typeface="Arial"/>
            </a:endParaRPr>
          </a:p>
          <a:p>
            <a:pPr marL="0" indent="0">
              <a:buNone/>
            </a:pPr>
            <a:endParaRPr lang="en-US" dirty="0"/>
          </a:p>
          <a:p>
            <a:pPr marL="0" indent="0">
              <a:buNone/>
            </a:pPr>
            <a:r>
              <a:rPr lang="en-US" sz="1400" dirty="0"/>
              <a:t>        </a:t>
            </a:r>
          </a:p>
        </p:txBody>
      </p:sp>
      <p:sp>
        <p:nvSpPr>
          <p:cNvPr id="2" name="Title 1"/>
          <p:cNvSpPr>
            <a:spLocks noGrp="1"/>
          </p:cNvSpPr>
          <p:nvPr>
            <p:ph type="title"/>
          </p:nvPr>
        </p:nvSpPr>
        <p:spPr>
          <a:xfrm>
            <a:off x="1562100" y="0"/>
            <a:ext cx="6024563" cy="1066800"/>
          </a:xfrm>
        </p:spPr>
        <p:txBody>
          <a:bodyPr/>
          <a:lstStyle/>
          <a:p>
            <a:r>
              <a:rPr lang="en-US" dirty="0"/>
              <a:t>Countermeasures</a:t>
            </a:r>
          </a:p>
        </p:txBody>
      </p:sp>
      <p:pic>
        <p:nvPicPr>
          <p:cNvPr id="12" name="Picture 11" descr="A group of people looking at a computer&#10;&#10;Description automatically generated">
            <a:extLst>
              <a:ext uri="{FF2B5EF4-FFF2-40B4-BE49-F238E27FC236}">
                <a16:creationId xmlns:a16="http://schemas.microsoft.com/office/drawing/2014/main" id="{708EB2F9-0F45-4F53-932F-413B85AECCE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562600" y="3352800"/>
            <a:ext cx="3236090" cy="2166308"/>
          </a:xfrm>
          <a:prstGeom prst="rect">
            <a:avLst/>
          </a:prstGeom>
        </p:spPr>
      </p:pic>
    </p:spTree>
    <p:extLst>
      <p:ext uri="{BB962C8B-B14F-4D97-AF65-F5344CB8AC3E}">
        <p14:creationId xmlns:p14="http://schemas.microsoft.com/office/powerpoint/2010/main" val="52223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62100" y="0"/>
            <a:ext cx="6024563" cy="1066800"/>
          </a:xfrm>
        </p:spPr>
        <p:txBody>
          <a:bodyPr/>
          <a:lstStyle/>
          <a:p>
            <a:r>
              <a:rPr lang="en-US" dirty="0" smtClean="0"/>
              <a:t>Periodic Assessment</a:t>
            </a:r>
            <a:endParaRPr lang="en-US" dirty="0"/>
          </a:p>
        </p:txBody>
      </p:sp>
      <p:sp>
        <p:nvSpPr>
          <p:cNvPr id="6" name="Content Placeholder 2"/>
          <p:cNvSpPr txBox="1">
            <a:spLocks/>
          </p:cNvSpPr>
          <p:nvPr/>
        </p:nvSpPr>
        <p:spPr bwMode="auto">
          <a:xfrm>
            <a:off x="231776" y="1371600"/>
            <a:ext cx="6854824"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sz="1800" kern="0" dirty="0" smtClean="0">
                <a:solidFill>
                  <a:schemeClr val="accent6"/>
                </a:solidFill>
              </a:rPr>
              <a:t>Requires </a:t>
            </a:r>
            <a:r>
              <a:rPr lang="en-US" sz="1800" kern="0" dirty="0">
                <a:solidFill>
                  <a:schemeClr val="accent6"/>
                </a:solidFill>
              </a:rPr>
              <a:t>an evaluation of </a:t>
            </a:r>
            <a:r>
              <a:rPr lang="en-US" sz="1800" kern="0" dirty="0" smtClean="0">
                <a:solidFill>
                  <a:schemeClr val="accent6"/>
                </a:solidFill>
              </a:rPr>
              <a:t>your, and your families </a:t>
            </a:r>
            <a:r>
              <a:rPr lang="en-US" sz="1800" kern="0" dirty="0">
                <a:solidFill>
                  <a:schemeClr val="accent6"/>
                </a:solidFill>
              </a:rPr>
              <a:t>OPSEC posture </a:t>
            </a:r>
            <a:r>
              <a:rPr lang="en-US" sz="1800" kern="0" dirty="0" smtClean="0">
                <a:solidFill>
                  <a:schemeClr val="accent6"/>
                </a:solidFill>
              </a:rPr>
              <a:t>and </a:t>
            </a:r>
            <a:r>
              <a:rPr lang="en-US" sz="1800" kern="0" dirty="0">
                <a:solidFill>
                  <a:schemeClr val="accent6"/>
                </a:solidFill>
              </a:rPr>
              <a:t>ability to </a:t>
            </a:r>
            <a:r>
              <a:rPr lang="en-US" sz="1800" kern="0" dirty="0" smtClean="0">
                <a:solidFill>
                  <a:schemeClr val="accent6"/>
                </a:solidFill>
              </a:rPr>
              <a:t>protect Critical Information. </a:t>
            </a:r>
          </a:p>
          <a:p>
            <a:pPr lvl="1"/>
            <a:r>
              <a:rPr lang="en-US" kern="0" dirty="0" smtClean="0">
                <a:solidFill>
                  <a:schemeClr val="accent6"/>
                </a:solidFill>
              </a:rPr>
              <a:t>Is </a:t>
            </a:r>
            <a:r>
              <a:rPr lang="en-US" kern="0" dirty="0">
                <a:solidFill>
                  <a:schemeClr val="accent6"/>
                </a:solidFill>
              </a:rPr>
              <a:t>conducted to determine if anything has </a:t>
            </a:r>
            <a:r>
              <a:rPr lang="en-US" kern="0" dirty="0" smtClean="0">
                <a:solidFill>
                  <a:schemeClr val="accent6"/>
                </a:solidFill>
              </a:rPr>
              <a:t>changed; </a:t>
            </a:r>
            <a:r>
              <a:rPr lang="en-US" kern="0" dirty="0">
                <a:solidFill>
                  <a:schemeClr val="accent6"/>
                </a:solidFill>
              </a:rPr>
              <a:t>are your countermeasures working as </a:t>
            </a:r>
            <a:r>
              <a:rPr lang="en-US" kern="0" dirty="0" smtClean="0">
                <a:solidFill>
                  <a:schemeClr val="accent6"/>
                </a:solidFill>
              </a:rPr>
              <a:t>expected?</a:t>
            </a:r>
          </a:p>
          <a:p>
            <a:pPr lvl="1"/>
            <a:r>
              <a:rPr lang="en-US" kern="0" dirty="0" smtClean="0">
                <a:solidFill>
                  <a:schemeClr val="accent6"/>
                </a:solidFill>
              </a:rPr>
              <a:t>Did we miss something in the execution of the OPSEC cycle? </a:t>
            </a:r>
            <a:endParaRPr lang="en-US" kern="0" dirty="0">
              <a:solidFill>
                <a:schemeClr val="accent6"/>
              </a:solidFill>
            </a:endParaRPr>
          </a:p>
          <a:p>
            <a:pPr lvl="1"/>
            <a:endParaRPr lang="en-US" kern="0" dirty="0" smtClean="0">
              <a:solidFill>
                <a:schemeClr val="accent6"/>
              </a:solidFill>
            </a:endParaRPr>
          </a:p>
          <a:p>
            <a:pPr lvl="1"/>
            <a:endParaRPr lang="en-US" sz="600" kern="0" dirty="0" smtClean="0">
              <a:solidFill>
                <a:schemeClr val="accent6"/>
              </a:solidFill>
            </a:endParaRPr>
          </a:p>
          <a:p>
            <a:pPr marL="0" indent="0">
              <a:buFontTx/>
              <a:buNone/>
            </a:pPr>
            <a:endParaRPr lang="en-US" sz="1600" kern="0" dirty="0" smtClean="0">
              <a:solidFill>
                <a:srgbClr val="000000"/>
              </a:solidFill>
            </a:endParaRPr>
          </a:p>
          <a:p>
            <a:endParaRPr lang="en-US" sz="1600" kern="0" dirty="0"/>
          </a:p>
        </p:txBody>
      </p:sp>
      <p:pic>
        <p:nvPicPr>
          <p:cNvPr id="3" name="Content Placeholder 2"/>
          <p:cNvPicPr>
            <a:picLocks noGrp="1" noChangeAspect="1"/>
          </p:cNvPicPr>
          <p:nvPr>
            <p:ph idx="1"/>
          </p:nvPr>
        </p:nvPicPr>
        <p:blipFill>
          <a:blip r:embed="rId3"/>
          <a:stretch>
            <a:fillRect/>
          </a:stretch>
        </p:blipFill>
        <p:spPr>
          <a:xfrm>
            <a:off x="2459570" y="3200400"/>
            <a:ext cx="4229622" cy="2817358"/>
          </a:xfrm>
          <a:prstGeom prst="rect">
            <a:avLst/>
          </a:prstGeom>
        </p:spPr>
      </p:pic>
    </p:spTree>
    <p:extLst>
      <p:ext uri="{BB962C8B-B14F-4D97-AF65-F5344CB8AC3E}">
        <p14:creationId xmlns:p14="http://schemas.microsoft.com/office/powerpoint/2010/main" val="2082182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Knowledge of </a:t>
            </a:r>
            <a:r>
              <a:rPr lang="en-US" dirty="0" smtClean="0"/>
              <a:t>the command’s </a:t>
            </a:r>
            <a:r>
              <a:rPr lang="en-US" dirty="0"/>
              <a:t>critical information</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rPr>
              <a:t>Who is the command’s OPSEC Officer/Manager?</a:t>
            </a:r>
          </a:p>
          <a:p>
            <a:r>
              <a:rPr lang="en-US" dirty="0"/>
              <a:t>Do you get invited to any OPSEC working group meetings?</a:t>
            </a:r>
          </a:p>
          <a:p>
            <a:r>
              <a:rPr lang="en-US" dirty="0"/>
              <a:t>Families must understand the importance of OPSEC </a:t>
            </a:r>
          </a:p>
          <a:p>
            <a:r>
              <a:rPr lang="en-US" dirty="0"/>
              <a:t>Educate other family members whenever possible</a:t>
            </a:r>
          </a:p>
          <a:p>
            <a:pPr lvl="1"/>
            <a:r>
              <a:rPr lang="en-US" dirty="0"/>
              <a:t>Facebook groups</a:t>
            </a:r>
          </a:p>
          <a:p>
            <a:pPr lvl="1"/>
            <a:r>
              <a:rPr lang="en-US" dirty="0"/>
              <a:t>Meetings</a:t>
            </a:r>
          </a:p>
          <a:p>
            <a:endParaRPr lang="en-US" sz="1400" dirty="0"/>
          </a:p>
        </p:txBody>
      </p:sp>
      <p:sp>
        <p:nvSpPr>
          <p:cNvPr id="2" name="Title 1"/>
          <p:cNvSpPr>
            <a:spLocks noGrp="1"/>
          </p:cNvSpPr>
          <p:nvPr>
            <p:ph type="title"/>
          </p:nvPr>
        </p:nvSpPr>
        <p:spPr>
          <a:xfrm>
            <a:off x="1562100" y="0"/>
            <a:ext cx="6024563" cy="1066800"/>
          </a:xfrm>
        </p:spPr>
        <p:txBody>
          <a:bodyPr/>
          <a:lstStyle/>
          <a:p>
            <a:r>
              <a:rPr lang="en-US" dirty="0" smtClean="0"/>
              <a:t>Ombudsman </a:t>
            </a:r>
            <a:r>
              <a:rPr lang="en-US" dirty="0"/>
              <a:t>and OPSEC </a:t>
            </a:r>
          </a:p>
        </p:txBody>
      </p:sp>
      <p:pic>
        <p:nvPicPr>
          <p:cNvPr id="11" name="Picture 10" descr="A close up of a logo&#10;&#10;Description automatically generated">
            <a:extLst>
              <a:ext uri="{FF2B5EF4-FFF2-40B4-BE49-F238E27FC236}">
                <a16:creationId xmlns:a16="http://schemas.microsoft.com/office/drawing/2014/main" id="{EF9D7629-8DB7-4EDB-9FF9-2460C13745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267075" y="3505200"/>
            <a:ext cx="5648325" cy="2720233"/>
          </a:xfrm>
          <a:prstGeom prst="rect">
            <a:avLst/>
          </a:prstGeom>
        </p:spPr>
      </p:pic>
    </p:spTree>
    <p:extLst>
      <p:ext uri="{BB962C8B-B14F-4D97-AF65-F5344CB8AC3E}">
        <p14:creationId xmlns:p14="http://schemas.microsoft.com/office/powerpoint/2010/main" val="1698207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spcBef>
                <a:spcPts val="0"/>
              </a:spcBef>
              <a:spcAft>
                <a:spcPts val="600"/>
              </a:spcAft>
              <a:buFont typeface="Arial" panose="020B0604020202020204" pitchFamily="34" charset="0"/>
              <a:buChar char="•"/>
            </a:pPr>
            <a:r>
              <a:rPr lang="en-US" sz="2000" dirty="0" smtClean="0"/>
              <a:t>NOST Website:  https</a:t>
            </a:r>
            <a:r>
              <a:rPr lang="en-US" sz="2000" dirty="0"/>
              <a:t>://</a:t>
            </a:r>
            <a:r>
              <a:rPr lang="en-US" dirty="0"/>
              <a:t>www.navifor.usff.navy.mil/opsec</a:t>
            </a:r>
            <a:r>
              <a:rPr lang="en-US" sz="2000" dirty="0"/>
              <a:t>/</a:t>
            </a:r>
          </a:p>
          <a:p>
            <a:pPr>
              <a:spcBef>
                <a:spcPts val="0"/>
              </a:spcBef>
              <a:spcAft>
                <a:spcPts val="600"/>
              </a:spcAft>
              <a:buFont typeface="Arial" panose="020B0604020202020204" pitchFamily="34" charset="0"/>
              <a:buChar char="•"/>
            </a:pPr>
            <a:endParaRPr lang="en-US" dirty="0" smtClean="0"/>
          </a:p>
          <a:p>
            <a:pPr>
              <a:spcBef>
                <a:spcPts val="0"/>
              </a:spcBef>
              <a:spcAft>
                <a:spcPts val="600"/>
              </a:spcAft>
              <a:buFont typeface="Arial" panose="020B0604020202020204" pitchFamily="34" charset="0"/>
              <a:buChar char="•"/>
            </a:pPr>
            <a:r>
              <a:rPr lang="en-US" sz="2000" dirty="0" smtClean="0"/>
              <a:t>NOST Email:  NAVY_OPSEC@us.navy.mil</a:t>
            </a:r>
            <a:endParaRPr lang="en-US" sz="2000" dirty="0"/>
          </a:p>
          <a:p>
            <a:pPr>
              <a:spcBef>
                <a:spcPts val="0"/>
              </a:spcBef>
              <a:spcAft>
                <a:spcPts val="600"/>
              </a:spcAft>
              <a:buFont typeface="Arial" panose="020B0604020202020204" pitchFamily="34" charset="0"/>
              <a:buChar char="•"/>
            </a:pPr>
            <a:endParaRPr lang="en-US" dirty="0" smtClean="0"/>
          </a:p>
          <a:p>
            <a:pPr>
              <a:spcBef>
                <a:spcPts val="0"/>
              </a:spcBef>
              <a:spcAft>
                <a:spcPts val="600"/>
              </a:spcAft>
              <a:buFont typeface="Arial" panose="020B0604020202020204" pitchFamily="34" charset="0"/>
              <a:buChar char="•"/>
            </a:pPr>
            <a:r>
              <a:rPr lang="en-US" sz="2000" dirty="0" smtClean="0"/>
              <a:t>Command </a:t>
            </a:r>
            <a:r>
              <a:rPr lang="en-US" sz="2000" dirty="0" smtClean="0"/>
              <a:t>OPSEC Officer</a:t>
            </a:r>
            <a:endParaRPr lang="en-US" sz="2000" dirty="0"/>
          </a:p>
          <a:p>
            <a:pPr marL="0" indent="0">
              <a:buNone/>
            </a:pPr>
            <a:endParaRPr lang="en-US" sz="1400" dirty="0"/>
          </a:p>
        </p:txBody>
      </p:sp>
      <p:sp>
        <p:nvSpPr>
          <p:cNvPr id="6" name="Title 5"/>
          <p:cNvSpPr>
            <a:spLocks noGrp="1"/>
          </p:cNvSpPr>
          <p:nvPr>
            <p:ph type="title"/>
          </p:nvPr>
        </p:nvSpPr>
        <p:spPr>
          <a:xfrm>
            <a:off x="1562100" y="0"/>
            <a:ext cx="6024563" cy="1066800"/>
          </a:xfrm>
        </p:spPr>
        <p:txBody>
          <a:bodyPr/>
          <a:lstStyle/>
          <a:p>
            <a:r>
              <a:rPr lang="en-US" dirty="0"/>
              <a:t>Available Resources</a:t>
            </a:r>
          </a:p>
        </p:txBody>
      </p:sp>
      <p:pic>
        <p:nvPicPr>
          <p:cNvPr id="4" name="Content Placeholder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410200" y="3276600"/>
            <a:ext cx="2819400" cy="2819400"/>
          </a:xfrm>
          <a:prstGeom prst="rect">
            <a:avLst/>
          </a:prstGeom>
          <a:noFill/>
          <a:ln w="9525">
            <a:noFill/>
            <a:miter lim="800000"/>
            <a:headEnd/>
            <a:tailEnd/>
          </a:ln>
        </p:spPr>
      </p:pic>
    </p:spTree>
    <p:extLst>
      <p:ext uri="{BB962C8B-B14F-4D97-AF65-F5344CB8AC3E}">
        <p14:creationId xmlns:p14="http://schemas.microsoft.com/office/powerpoint/2010/main" val="2688340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References</a:t>
            </a:r>
          </a:p>
          <a:p>
            <a:r>
              <a:rPr lang="en-US" dirty="0"/>
              <a:t>What is Operations Security (OPSEC)</a:t>
            </a:r>
          </a:p>
          <a:p>
            <a:r>
              <a:rPr lang="en-US" dirty="0"/>
              <a:t>Threat</a:t>
            </a:r>
          </a:p>
          <a:p>
            <a:r>
              <a:rPr lang="en-US" dirty="0"/>
              <a:t>Critical Information</a:t>
            </a:r>
          </a:p>
          <a:p>
            <a:r>
              <a:rPr lang="en-US" dirty="0"/>
              <a:t>Indicators</a:t>
            </a:r>
          </a:p>
          <a:p>
            <a:r>
              <a:rPr lang="en-US" dirty="0"/>
              <a:t>Vulnerabilities</a:t>
            </a:r>
          </a:p>
          <a:p>
            <a:r>
              <a:rPr lang="en-US" dirty="0"/>
              <a:t>Social Media</a:t>
            </a:r>
          </a:p>
          <a:p>
            <a:r>
              <a:rPr lang="en-US" dirty="0"/>
              <a:t>Risk</a:t>
            </a:r>
          </a:p>
          <a:p>
            <a:r>
              <a:rPr lang="en-US" dirty="0" smtClean="0"/>
              <a:t>Countermeasures</a:t>
            </a:r>
          </a:p>
          <a:p>
            <a:r>
              <a:rPr lang="en-US" dirty="0" smtClean="0"/>
              <a:t>Periodic Assessment</a:t>
            </a:r>
            <a:endParaRPr lang="en-US" dirty="0"/>
          </a:p>
          <a:p>
            <a:r>
              <a:rPr lang="en-US" dirty="0"/>
              <a:t>Ombudsmen and OPSEC </a:t>
            </a:r>
          </a:p>
          <a:p>
            <a:r>
              <a:rPr lang="en-US" dirty="0"/>
              <a:t>Educate your family members</a:t>
            </a:r>
          </a:p>
          <a:p>
            <a:endParaRPr lang="en-US" sz="1050" dirty="0"/>
          </a:p>
        </p:txBody>
      </p:sp>
      <p:sp>
        <p:nvSpPr>
          <p:cNvPr id="2" name="Title 1"/>
          <p:cNvSpPr>
            <a:spLocks noGrp="1"/>
          </p:cNvSpPr>
          <p:nvPr>
            <p:ph type="title"/>
          </p:nvPr>
        </p:nvSpPr>
        <p:spPr>
          <a:xfrm>
            <a:off x="1562100" y="0"/>
            <a:ext cx="6024563" cy="1111250"/>
          </a:xfrm>
        </p:spPr>
        <p:txBody>
          <a:bodyPr/>
          <a:lstStyle/>
          <a:p>
            <a:r>
              <a:rPr lang="en-US" dirty="0"/>
              <a:t>Overview</a:t>
            </a:r>
          </a:p>
        </p:txBody>
      </p:sp>
      <p:sp>
        <p:nvSpPr>
          <p:cNvPr id="135172" name="Text Box 4"/>
          <p:cNvSpPr txBox="1">
            <a:spLocks noChangeArrowheads="1"/>
          </p:cNvSpPr>
          <p:nvPr/>
        </p:nvSpPr>
        <p:spPr bwMode="auto">
          <a:xfrm>
            <a:off x="8077200" y="6324600"/>
            <a:ext cx="838200" cy="33655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1600">
              <a:solidFill>
                <a:schemeClr val="accent1"/>
              </a:solidFill>
              <a:effectLst>
                <a:outerShdw blurRad="38100" dist="38100" dir="2700000" algn="tl">
                  <a:srgbClr val="C0C0C0"/>
                </a:outerShdw>
              </a:effectLst>
              <a:latin typeface="Copperplate Gothic Bold" pitchFamily="34" charset="0"/>
              <a:cs typeface="Times New Roman" pitchFamily="18" charset="0"/>
            </a:endParaRPr>
          </a:p>
        </p:txBody>
      </p:sp>
      <p:sp>
        <p:nvSpPr>
          <p:cNvPr id="135173" name="Text Box 5"/>
          <p:cNvSpPr txBox="1">
            <a:spLocks noChangeArrowheads="1"/>
          </p:cNvSpPr>
          <p:nvPr/>
        </p:nvSpPr>
        <p:spPr bwMode="auto">
          <a:xfrm>
            <a:off x="7467600" y="6096000"/>
            <a:ext cx="1022350" cy="76200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4400">
              <a:effectLst>
                <a:outerShdw blurRad="38100" dist="38100" dir="2700000" algn="tl">
                  <a:srgbClr val="C0C0C0"/>
                </a:outerShdw>
              </a:effectLst>
              <a:latin typeface="Copperplate Gothic Bold" pitchFamily="34" charset="0"/>
              <a:cs typeface="Times New Roman"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447800"/>
            <a:ext cx="8683625" cy="5029200"/>
          </a:xfrm>
        </p:spPr>
        <p:txBody>
          <a:bodyPr/>
          <a:lstStyle/>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References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What is Operations Security (OPSEC)</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Threat</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Critical Information</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Indicators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Vulnerabilities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Social Media</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Risk</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smtClean="0">
                <a:ln>
                  <a:noFill/>
                </a:ln>
                <a:solidFill>
                  <a:srgbClr val="000082"/>
                </a:solidFill>
                <a:effectLst/>
                <a:uLnTx/>
                <a:uFillTx/>
                <a:latin typeface="Arial"/>
                <a:ea typeface="+mn-ea"/>
                <a:cs typeface="+mn-cs"/>
              </a:rPr>
              <a:t>Countermeasures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lang="en-US" dirty="0" smtClean="0">
                <a:solidFill>
                  <a:srgbClr val="000082"/>
                </a:solidFill>
                <a:latin typeface="Arial"/>
              </a:rPr>
              <a:t>Periodic Assessment</a:t>
            </a:r>
            <a:endParaRPr kumimoji="0" lang="en-US" b="1" i="0" u="none" strike="noStrike" kern="0" cap="none" spc="0" normalizeH="0" baseline="0" noProof="0" dirty="0">
              <a:ln>
                <a:noFill/>
              </a:ln>
              <a:solidFill>
                <a:srgbClr val="000082"/>
              </a:solidFill>
              <a:effectLst/>
              <a:uLnTx/>
              <a:uFillTx/>
              <a:latin typeface="Arial"/>
              <a:ea typeface="+mn-ea"/>
              <a:cs typeface="+mn-cs"/>
            </a:endParaRP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Ombudsmen and OPSEC </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Educate your children and other family members</a:t>
            </a:r>
          </a:p>
          <a:p>
            <a:pPr marL="0" indent="0">
              <a:buNone/>
            </a:pPr>
            <a:endParaRPr lang="en-US" sz="1050" dirty="0"/>
          </a:p>
        </p:txBody>
      </p:sp>
      <p:sp>
        <p:nvSpPr>
          <p:cNvPr id="2" name="Title 1"/>
          <p:cNvSpPr>
            <a:spLocks noGrp="1"/>
          </p:cNvSpPr>
          <p:nvPr>
            <p:ph type="title"/>
          </p:nvPr>
        </p:nvSpPr>
        <p:spPr>
          <a:xfrm>
            <a:off x="1562100" y="0"/>
            <a:ext cx="6024563" cy="1066800"/>
          </a:xfrm>
        </p:spPr>
        <p:txBody>
          <a:bodyPr/>
          <a:lstStyle/>
          <a:p>
            <a:r>
              <a:rPr lang="en-US" dirty="0"/>
              <a:t>Summary</a:t>
            </a:r>
          </a:p>
        </p:txBody>
      </p:sp>
      <p:sp>
        <p:nvSpPr>
          <p:cNvPr id="135172" name="Text Box 4"/>
          <p:cNvSpPr txBox="1">
            <a:spLocks noChangeArrowheads="1"/>
          </p:cNvSpPr>
          <p:nvPr/>
        </p:nvSpPr>
        <p:spPr bwMode="auto">
          <a:xfrm>
            <a:off x="8077200" y="6324600"/>
            <a:ext cx="838200" cy="33655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1600">
              <a:solidFill>
                <a:schemeClr val="accent1"/>
              </a:solidFill>
              <a:effectLst>
                <a:outerShdw blurRad="38100" dist="38100" dir="2700000" algn="tl">
                  <a:srgbClr val="C0C0C0"/>
                </a:outerShdw>
              </a:effectLst>
              <a:latin typeface="Copperplate Gothic Bold" pitchFamily="34" charset="0"/>
              <a:cs typeface="Times New Roman" pitchFamily="18" charset="0"/>
            </a:endParaRPr>
          </a:p>
        </p:txBody>
      </p:sp>
      <p:sp>
        <p:nvSpPr>
          <p:cNvPr id="135173" name="Text Box 5"/>
          <p:cNvSpPr txBox="1">
            <a:spLocks noChangeArrowheads="1"/>
          </p:cNvSpPr>
          <p:nvPr/>
        </p:nvSpPr>
        <p:spPr bwMode="auto">
          <a:xfrm>
            <a:off x="7467600" y="6096000"/>
            <a:ext cx="1022350" cy="76200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4400">
              <a:effectLst>
                <a:outerShdw blurRad="38100" dist="38100" dir="2700000" algn="tl">
                  <a:srgbClr val="C0C0C0"/>
                </a:outerShdw>
              </a:effectLst>
              <a:latin typeface="Copperplate Gothic Bold" pitchFamily="34" charset="0"/>
              <a:cs typeface="Times New Roman" pitchFamily="18" charset="0"/>
            </a:endParaRPr>
          </a:p>
        </p:txBody>
      </p:sp>
    </p:spTree>
    <p:extLst>
      <p:ext uri="{BB962C8B-B14F-4D97-AF65-F5344CB8AC3E}">
        <p14:creationId xmlns:p14="http://schemas.microsoft.com/office/powerpoint/2010/main" val="16621899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2100" y="0"/>
            <a:ext cx="6024563" cy="1066800"/>
          </a:xfrm>
        </p:spPr>
        <p:txBody>
          <a:bodyPr/>
          <a:lstStyle/>
          <a:p>
            <a:r>
              <a:rPr lang="en-US" dirty="0"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dirty="0" smtClean="0"/>
              <a:t>NAVY_OPSEC@us.navy.mil</a:t>
            </a:r>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931181" y="2526792"/>
            <a:ext cx="1781540" cy="954107"/>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107087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Department </a:t>
            </a:r>
            <a:r>
              <a:rPr lang="en-US" dirty="0"/>
              <a:t>of Defense Instruction (</a:t>
            </a:r>
            <a:r>
              <a:rPr lang="en-US" dirty="0" err="1"/>
              <a:t>DoDI</a:t>
            </a:r>
            <a:r>
              <a:rPr lang="en-US" dirty="0"/>
              <a:t>) 8170.01, 2 January 2019, Online Information Management and Electronic Messaging</a:t>
            </a:r>
          </a:p>
          <a:p>
            <a:r>
              <a:rPr lang="en-US" dirty="0"/>
              <a:t>SECNAVINST 3070.2A, 9 May 2019, Operations Security</a:t>
            </a:r>
          </a:p>
          <a:p>
            <a:r>
              <a:rPr lang="en-US" dirty="0"/>
              <a:t>NTTP </a:t>
            </a:r>
            <a:r>
              <a:rPr lang="en-US" dirty="0" smtClean="0"/>
              <a:t>3-13.3, December 2022, </a:t>
            </a:r>
            <a:r>
              <a:rPr lang="en-US" dirty="0"/>
              <a:t>Operations Security</a:t>
            </a:r>
          </a:p>
          <a:p>
            <a:r>
              <a:rPr lang="en-US" dirty="0"/>
              <a:t>SECNAVINST </a:t>
            </a:r>
            <a:r>
              <a:rPr lang="en-US" dirty="0" smtClean="0"/>
              <a:t>5720.44C W/CH-2</a:t>
            </a:r>
            <a:r>
              <a:rPr lang="en-US"/>
              <a:t>, 21 February 2012, </a:t>
            </a:r>
            <a:r>
              <a:rPr lang="en-US" dirty="0"/>
              <a:t>DON Public Affairs Policy and Regulations </a:t>
            </a:r>
          </a:p>
          <a:p>
            <a:r>
              <a:rPr lang="en-US" dirty="0"/>
              <a:t>Navy Social Media Handbook (</a:t>
            </a:r>
            <a:r>
              <a:rPr lang="en-US" dirty="0" smtClean="0"/>
              <a:t>2023)</a:t>
            </a:r>
            <a:endParaRPr lang="en-US" dirty="0"/>
          </a:p>
          <a:p>
            <a:r>
              <a:rPr lang="en-US" dirty="0" smtClean="0"/>
              <a:t>Marine Corps Social Media Handbook</a:t>
            </a:r>
          </a:p>
          <a:p>
            <a:pPr marL="0" indent="0">
              <a:buNone/>
            </a:pPr>
            <a:endParaRPr lang="en-US" sz="1050" dirty="0"/>
          </a:p>
        </p:txBody>
      </p:sp>
      <p:sp>
        <p:nvSpPr>
          <p:cNvPr id="2" name="Title 1"/>
          <p:cNvSpPr>
            <a:spLocks noGrp="1"/>
          </p:cNvSpPr>
          <p:nvPr>
            <p:ph type="title"/>
          </p:nvPr>
        </p:nvSpPr>
        <p:spPr>
          <a:xfrm>
            <a:off x="1562100" y="0"/>
            <a:ext cx="6024563" cy="1066800"/>
          </a:xfrm>
        </p:spPr>
        <p:txBody>
          <a:bodyPr/>
          <a:lstStyle/>
          <a:p>
            <a:r>
              <a:rPr lang="en-US" dirty="0"/>
              <a:t>References</a:t>
            </a:r>
          </a:p>
        </p:txBody>
      </p:sp>
      <p:sp>
        <p:nvSpPr>
          <p:cNvPr id="135172" name="Text Box 4"/>
          <p:cNvSpPr txBox="1">
            <a:spLocks noChangeArrowheads="1"/>
          </p:cNvSpPr>
          <p:nvPr/>
        </p:nvSpPr>
        <p:spPr bwMode="auto">
          <a:xfrm>
            <a:off x="8077200" y="6324600"/>
            <a:ext cx="838200" cy="33655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1600">
              <a:solidFill>
                <a:schemeClr val="accent1"/>
              </a:solidFill>
              <a:effectLst>
                <a:outerShdw blurRad="38100" dist="38100" dir="2700000" algn="tl">
                  <a:srgbClr val="C0C0C0"/>
                </a:outerShdw>
              </a:effectLst>
              <a:latin typeface="Copperplate Gothic Bold" pitchFamily="34" charset="0"/>
              <a:cs typeface="Times New Roman" pitchFamily="18" charset="0"/>
            </a:endParaRPr>
          </a:p>
        </p:txBody>
      </p:sp>
      <p:sp>
        <p:nvSpPr>
          <p:cNvPr id="135173" name="Text Box 5"/>
          <p:cNvSpPr txBox="1">
            <a:spLocks noChangeArrowheads="1"/>
          </p:cNvSpPr>
          <p:nvPr/>
        </p:nvSpPr>
        <p:spPr bwMode="auto">
          <a:xfrm>
            <a:off x="7467600" y="6096000"/>
            <a:ext cx="1022350" cy="76200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4400">
              <a:effectLst>
                <a:outerShdw blurRad="38100" dist="38100" dir="2700000" algn="tl">
                  <a:srgbClr val="C0C0C0"/>
                </a:outerShdw>
              </a:effectLst>
              <a:latin typeface="Copperplate Gothic Bold" pitchFamily="34" charset="0"/>
              <a:cs typeface="Times New Roman" pitchFamily="18" charset="0"/>
            </a:endParaRPr>
          </a:p>
        </p:txBody>
      </p:sp>
    </p:spTree>
    <p:extLst>
      <p:ext uri="{BB962C8B-B14F-4D97-AF65-F5344CB8AC3E}">
        <p14:creationId xmlns:p14="http://schemas.microsoft.com/office/powerpoint/2010/main" val="5278434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1775" y="1371600"/>
            <a:ext cx="5559425" cy="5029200"/>
          </a:xfrm>
        </p:spPr>
        <p:txBody>
          <a:bodyPr/>
          <a:lstStyle/>
          <a:p>
            <a:r>
              <a:rPr lang="en-US" sz="1800" dirty="0" smtClean="0"/>
              <a:t>The OPSEC cycle</a:t>
            </a:r>
            <a:endParaRPr lang="en-US" sz="1800" dirty="0"/>
          </a:p>
          <a:p>
            <a:pPr lvl="1"/>
            <a:r>
              <a:rPr lang="en-US" sz="1600" dirty="0"/>
              <a:t>Identifies, controls and protects sensitive, critical </a:t>
            </a:r>
            <a:r>
              <a:rPr lang="en-US" sz="2000" dirty="0"/>
              <a:t>unclassified</a:t>
            </a:r>
            <a:r>
              <a:rPr lang="en-US" sz="1600" dirty="0"/>
              <a:t> information and indicators about a mission, operation or activity</a:t>
            </a:r>
          </a:p>
          <a:p>
            <a:pPr lvl="1"/>
            <a:r>
              <a:rPr lang="en-US" sz="1600" dirty="0"/>
              <a:t>Assesses potential threats, vulnerabilities and risk</a:t>
            </a:r>
          </a:p>
          <a:p>
            <a:pPr lvl="1"/>
            <a:r>
              <a:rPr lang="en-US" sz="1600" dirty="0"/>
              <a:t>Utilizes countermeasures to mitigate an adversary's </a:t>
            </a:r>
            <a:r>
              <a:rPr lang="en-US" sz="1600" dirty="0" smtClean="0"/>
              <a:t>collection </a:t>
            </a:r>
            <a:r>
              <a:rPr lang="en-US" dirty="0" smtClean="0"/>
              <a:t>capabilities</a:t>
            </a:r>
            <a:r>
              <a:rPr lang="en-US" sz="1600" dirty="0" smtClean="0"/>
              <a:t> </a:t>
            </a:r>
            <a:r>
              <a:rPr lang="en-US" sz="1600" dirty="0"/>
              <a:t>against a friendly </a:t>
            </a:r>
            <a:r>
              <a:rPr lang="en-US" sz="1600" dirty="0" smtClean="0"/>
              <a:t>operation and periodically assesses friendly OPSEC effectiveness</a:t>
            </a:r>
            <a:endParaRPr lang="en-US" sz="1600" dirty="0"/>
          </a:p>
          <a:p>
            <a:pPr marL="457200" lvl="1" indent="0">
              <a:buNone/>
            </a:pPr>
            <a:endParaRPr lang="en-US" sz="1400" dirty="0"/>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lang="en-US" sz="1800" dirty="0">
                <a:solidFill>
                  <a:srgbClr val="000082"/>
                </a:solidFill>
              </a:rPr>
              <a:t>Reduces the risk of our adversaries exploiting our vulnerabilities and obtaining our critical information</a:t>
            </a:r>
            <a:endParaRPr kumimoji="0" lang="en-US" sz="1800" b="1" i="0" u="none" strike="noStrike" kern="0" cap="none" spc="0" normalizeH="0" baseline="0" noProof="0" dirty="0">
              <a:ln>
                <a:noFill/>
              </a:ln>
              <a:solidFill>
                <a:srgbClr val="000082"/>
              </a:solidFill>
              <a:effectLst/>
              <a:uLnTx/>
              <a:uFillTx/>
            </a:endParaRPr>
          </a:p>
          <a:p>
            <a:pPr marL="457200" lvl="1" indent="0">
              <a:buNone/>
            </a:pPr>
            <a:endParaRPr lang="en-US" sz="1400" dirty="0"/>
          </a:p>
          <a:p>
            <a:pPr marL="457200" lvl="1" indent="0">
              <a:buNone/>
            </a:pPr>
            <a:endParaRPr lang="en-US" sz="1400" dirty="0"/>
          </a:p>
          <a:p>
            <a:endParaRPr lang="en-US" sz="1600" dirty="0"/>
          </a:p>
        </p:txBody>
      </p:sp>
      <p:sp>
        <p:nvSpPr>
          <p:cNvPr id="10" name="Title 9"/>
          <p:cNvSpPr>
            <a:spLocks noGrp="1"/>
          </p:cNvSpPr>
          <p:nvPr>
            <p:ph type="title"/>
          </p:nvPr>
        </p:nvSpPr>
        <p:spPr>
          <a:xfrm>
            <a:off x="1562100" y="0"/>
            <a:ext cx="6024563" cy="1066800"/>
          </a:xfrm>
        </p:spPr>
        <p:txBody>
          <a:bodyPr/>
          <a:lstStyle/>
          <a:p>
            <a:r>
              <a:rPr lang="en-US" dirty="0" smtClean="0"/>
              <a:t>Operations </a:t>
            </a:r>
            <a:r>
              <a:rPr lang="en-US" dirty="0"/>
              <a:t>Security (OPSEC</a:t>
            </a:r>
            <a:r>
              <a:rPr lang="en-US" dirty="0" smtClean="0"/>
              <a:t>)</a:t>
            </a:r>
            <a:endParaRPr lang="en-US" dirty="0"/>
          </a:p>
        </p:txBody>
      </p:sp>
      <p:sp>
        <p:nvSpPr>
          <p:cNvPr id="2" name="Rectangle 1"/>
          <p:cNvSpPr/>
          <p:nvPr/>
        </p:nvSpPr>
        <p:spPr>
          <a:xfrm>
            <a:off x="611981" y="5715000"/>
            <a:ext cx="7924800" cy="369332"/>
          </a:xfrm>
          <a:prstGeom prst="rect">
            <a:avLst/>
          </a:prstGeom>
          <a:solidFill>
            <a:srgbClr val="FFFF00"/>
          </a:solidFill>
          <a:ln w="28575">
            <a:solidFill>
              <a:schemeClr val="tx1"/>
            </a:solidFill>
          </a:ln>
        </p:spPr>
        <p:txBody>
          <a:bodyPr wrap="square">
            <a:spAutoFit/>
          </a:bodyPr>
          <a:lstStyle/>
          <a:p>
            <a:pPr lvl="0">
              <a:spcBef>
                <a:spcPts val="0"/>
              </a:spcBef>
              <a:spcAft>
                <a:spcPts val="600"/>
              </a:spcAft>
            </a:pPr>
            <a:r>
              <a:rPr lang="en-US" sz="1800" b="1" kern="0" dirty="0" smtClean="0">
                <a:solidFill>
                  <a:srgbClr val="000082"/>
                </a:solidFill>
                <a:latin typeface="Arial"/>
              </a:rPr>
              <a:t>OPSEC IS NOT just about social media or protecting ship’s movement!</a:t>
            </a:r>
            <a:endParaRPr lang="en-US" sz="1800" b="1" kern="0" dirty="0">
              <a:solidFill>
                <a:srgbClr val="000082"/>
              </a:solidFill>
              <a:latin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828800"/>
            <a:ext cx="2810033" cy="2626255"/>
          </a:xfrm>
          <a:prstGeom prst="rect">
            <a:avLst/>
          </a:prstGeom>
        </p:spPr>
      </p:pic>
    </p:spTree>
    <p:extLst>
      <p:ext uri="{BB962C8B-B14F-4D97-AF65-F5344CB8AC3E}">
        <p14:creationId xmlns:p14="http://schemas.microsoft.com/office/powerpoint/2010/main" val="16908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Capabilities and intentions of an adversary to undertake any action detrimental to the success of friendly activities or operations.</a:t>
            </a:r>
            <a:endParaRPr lang="en-US" sz="1400" dirty="0"/>
          </a:p>
          <a:p>
            <a:pPr lvl="1"/>
            <a:r>
              <a:rPr lang="en-US" dirty="0"/>
              <a:t>Conventional Threats</a:t>
            </a:r>
          </a:p>
          <a:p>
            <a:pPr lvl="2"/>
            <a:r>
              <a:rPr lang="en-US" dirty="0"/>
              <a:t>Military opponents</a:t>
            </a:r>
          </a:p>
          <a:p>
            <a:pPr lvl="2"/>
            <a:r>
              <a:rPr lang="en-US" dirty="0"/>
              <a:t>Nations</a:t>
            </a:r>
          </a:p>
          <a:p>
            <a:pPr marL="914400" lvl="2" indent="0">
              <a:buNone/>
            </a:pPr>
            <a:endParaRPr lang="en-US" sz="1100" dirty="0"/>
          </a:p>
          <a:p>
            <a:pPr lvl="1"/>
            <a:r>
              <a:rPr lang="en-US" dirty="0"/>
              <a:t>Unconventional Threats</a:t>
            </a:r>
          </a:p>
          <a:p>
            <a:pPr lvl="2"/>
            <a:r>
              <a:rPr lang="en-US" dirty="0" smtClean="0"/>
              <a:t>Terrorists (foreign </a:t>
            </a:r>
            <a:r>
              <a:rPr lang="en-US" dirty="0"/>
              <a:t>and domestic)</a:t>
            </a:r>
          </a:p>
          <a:p>
            <a:pPr lvl="2"/>
            <a:r>
              <a:rPr lang="en-US" dirty="0"/>
              <a:t>Hackers</a:t>
            </a:r>
          </a:p>
          <a:p>
            <a:pPr lvl="2"/>
            <a:r>
              <a:rPr lang="en-US" dirty="0"/>
              <a:t>Insiders (Spies)</a:t>
            </a:r>
          </a:p>
          <a:p>
            <a:pPr lvl="2"/>
            <a:r>
              <a:rPr lang="en-US" dirty="0"/>
              <a:t>Thieves, stalkers, etc.</a:t>
            </a:r>
          </a:p>
          <a:p>
            <a:pPr lvl="1"/>
            <a:endParaRPr lang="en-US" sz="1200" dirty="0"/>
          </a:p>
        </p:txBody>
      </p:sp>
      <p:sp>
        <p:nvSpPr>
          <p:cNvPr id="2" name="Title 1"/>
          <p:cNvSpPr>
            <a:spLocks noGrp="1"/>
          </p:cNvSpPr>
          <p:nvPr>
            <p:ph type="title"/>
          </p:nvPr>
        </p:nvSpPr>
        <p:spPr>
          <a:xfrm>
            <a:off x="1562100" y="0"/>
            <a:ext cx="6024563" cy="1066800"/>
          </a:xfrm>
        </p:spPr>
        <p:txBody>
          <a:bodyPr/>
          <a:lstStyle/>
          <a:p>
            <a:r>
              <a:rPr lang="en-US" dirty="0"/>
              <a:t>Threat</a:t>
            </a:r>
          </a:p>
        </p:txBody>
      </p:sp>
      <p:pic>
        <p:nvPicPr>
          <p:cNvPr id="9" name="Picture 8" descr="A group of people in uniform&#10;&#10;Description automatically generated">
            <a:extLst>
              <a:ext uri="{FF2B5EF4-FFF2-40B4-BE49-F238E27FC236}">
                <a16:creationId xmlns:a16="http://schemas.microsoft.com/office/drawing/2014/main" id="{D37AC4F8-5146-40E1-8EDF-B1C39DAAF6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257800" y="4495800"/>
            <a:ext cx="2990849" cy="1762646"/>
          </a:xfrm>
          <a:prstGeom prst="rect">
            <a:avLst/>
          </a:prstGeom>
        </p:spPr>
      </p:pic>
      <p:pic>
        <p:nvPicPr>
          <p:cNvPr id="12" name="Picture 11" descr="A group of people posing for the camera&#10;&#10;Description automatically generated">
            <a:extLst>
              <a:ext uri="{FF2B5EF4-FFF2-40B4-BE49-F238E27FC236}">
                <a16:creationId xmlns:a16="http://schemas.microsoft.com/office/drawing/2014/main" id="{A90B5177-25D8-411F-8FC8-C8FE045D61D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5244957" y="2438400"/>
            <a:ext cx="2990849" cy="1845418"/>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257800"/>
          </a:xfrm>
        </p:spPr>
        <p:txBody>
          <a:bodyPr/>
          <a:lstStyle/>
          <a:p>
            <a:pPr lvl="0"/>
            <a:r>
              <a:rPr lang="en-US" dirty="0"/>
              <a:t>Specific, critical information </a:t>
            </a:r>
            <a:r>
              <a:rPr lang="en-US" dirty="0">
                <a:solidFill>
                  <a:srgbClr val="FF0000"/>
                </a:solidFill>
              </a:rPr>
              <a:t>we must protect </a:t>
            </a:r>
            <a:r>
              <a:rPr lang="en-US" dirty="0"/>
              <a:t>to ensure success</a:t>
            </a:r>
          </a:p>
          <a:p>
            <a:pPr lvl="0"/>
            <a:r>
              <a:rPr lang="en-US" dirty="0"/>
              <a:t>Information </a:t>
            </a:r>
            <a:r>
              <a:rPr lang="en-US" dirty="0">
                <a:solidFill>
                  <a:srgbClr val="FF0000"/>
                </a:solidFill>
              </a:rPr>
              <a:t>the adversary needs </a:t>
            </a:r>
            <a:r>
              <a:rPr lang="en-US" dirty="0"/>
              <a:t>to prevent our success</a:t>
            </a:r>
          </a:p>
          <a:p>
            <a:pPr lvl="1"/>
            <a:r>
              <a:rPr lang="en-US" dirty="0"/>
              <a:t>Operational Information</a:t>
            </a:r>
          </a:p>
          <a:p>
            <a:pPr lvl="1"/>
            <a:r>
              <a:rPr lang="en-US" dirty="0"/>
              <a:t>Eight Operational Aspects:</a:t>
            </a:r>
          </a:p>
          <a:p>
            <a:pPr lvl="2">
              <a:buFont typeface="Arial" panose="020B0604020202020204" pitchFamily="34" charset="0"/>
              <a:buChar char="•"/>
            </a:pPr>
            <a:r>
              <a:rPr lang="en-US" dirty="0" smtClean="0"/>
              <a:t>Capabilities</a:t>
            </a:r>
            <a:endParaRPr lang="en-US" dirty="0"/>
          </a:p>
          <a:p>
            <a:pPr lvl="2">
              <a:buFont typeface="Arial" panose="020B0604020202020204" pitchFamily="34" charset="0"/>
              <a:buChar char="•"/>
            </a:pPr>
            <a:r>
              <a:rPr lang="en-US" dirty="0"/>
              <a:t>Strength/Personnel</a:t>
            </a:r>
          </a:p>
          <a:p>
            <a:pPr lvl="2">
              <a:buFont typeface="Arial" panose="020B0604020202020204" pitchFamily="34" charset="0"/>
              <a:buChar char="•"/>
            </a:pPr>
            <a:r>
              <a:rPr lang="en-US" dirty="0"/>
              <a:t>Location</a:t>
            </a:r>
          </a:p>
          <a:p>
            <a:pPr lvl="2">
              <a:buFont typeface="Arial" panose="020B0604020202020204" pitchFamily="34" charset="0"/>
              <a:buChar char="•"/>
            </a:pPr>
            <a:r>
              <a:rPr lang="en-US" dirty="0"/>
              <a:t>Future location of ship/squadron</a:t>
            </a:r>
          </a:p>
          <a:p>
            <a:pPr lvl="2">
              <a:buFont typeface="Arial" panose="020B0604020202020204" pitchFamily="34" charset="0"/>
              <a:buChar char="•"/>
            </a:pPr>
            <a:r>
              <a:rPr lang="en-US" dirty="0"/>
              <a:t>Intent</a:t>
            </a:r>
          </a:p>
          <a:p>
            <a:pPr lvl="2">
              <a:buFont typeface="Arial" panose="020B0604020202020204" pitchFamily="34" charset="0"/>
              <a:buChar char="•"/>
            </a:pPr>
            <a:r>
              <a:rPr lang="en-US" dirty="0"/>
              <a:t>Readiness</a:t>
            </a:r>
          </a:p>
          <a:p>
            <a:pPr lvl="2">
              <a:buFont typeface="Arial" panose="020B0604020202020204" pitchFamily="34" charset="0"/>
              <a:buChar char="•"/>
            </a:pPr>
            <a:r>
              <a:rPr lang="en-US" dirty="0"/>
              <a:t>Timing</a:t>
            </a:r>
          </a:p>
          <a:p>
            <a:pPr lvl="2">
              <a:buFont typeface="Arial" panose="020B0604020202020204" pitchFamily="34" charset="0"/>
              <a:buChar char="•"/>
            </a:pPr>
            <a:r>
              <a:rPr lang="en-US" dirty="0"/>
              <a:t>Methods</a:t>
            </a:r>
          </a:p>
          <a:p>
            <a:pPr lvl="2">
              <a:buFont typeface="Arial" panose="020B0604020202020204" pitchFamily="34" charset="0"/>
              <a:buChar char="•"/>
            </a:pPr>
            <a:endParaRPr lang="en-US" sz="1200" dirty="0"/>
          </a:p>
          <a:p>
            <a:pPr lvl="1"/>
            <a:endParaRPr lang="en-US" sz="1200" dirty="0"/>
          </a:p>
          <a:p>
            <a:endParaRPr lang="en-US" sz="1400" dirty="0"/>
          </a:p>
        </p:txBody>
      </p:sp>
      <p:sp>
        <p:nvSpPr>
          <p:cNvPr id="2" name="Title 1"/>
          <p:cNvSpPr>
            <a:spLocks noGrp="1"/>
          </p:cNvSpPr>
          <p:nvPr>
            <p:ph type="title"/>
          </p:nvPr>
        </p:nvSpPr>
        <p:spPr>
          <a:xfrm>
            <a:off x="1562100" y="0"/>
            <a:ext cx="6024563" cy="1104900"/>
          </a:xfrm>
        </p:spPr>
        <p:txBody>
          <a:bodyPr/>
          <a:lstStyle/>
          <a:p>
            <a:r>
              <a:rPr lang="en-US" dirty="0"/>
              <a:t>Critical Information</a:t>
            </a:r>
          </a:p>
        </p:txBody>
      </p:sp>
      <p:pic>
        <p:nvPicPr>
          <p:cNvPr id="4" name="Picture 3">
            <a:extLst>
              <a:ext uri="{FF2B5EF4-FFF2-40B4-BE49-F238E27FC236}">
                <a16:creationId xmlns:a16="http://schemas.microsoft.com/office/drawing/2014/main" id="{A2048377-FC77-42E3-B681-FFC8BCA5FABE}"/>
              </a:ext>
            </a:extLst>
          </p:cNvPr>
          <p:cNvPicPr>
            <a:picLocks noChangeAspect="1"/>
          </p:cNvPicPr>
          <p:nvPr/>
        </p:nvPicPr>
        <p:blipFill>
          <a:blip r:embed="rId3"/>
          <a:stretch>
            <a:fillRect/>
          </a:stretch>
        </p:blipFill>
        <p:spPr>
          <a:xfrm>
            <a:off x="5829728" y="2946583"/>
            <a:ext cx="3044825" cy="1597952"/>
          </a:xfrm>
          <a:prstGeom prst="rect">
            <a:avLst/>
          </a:prstGeom>
        </p:spPr>
      </p:pic>
      <p:pic>
        <p:nvPicPr>
          <p:cNvPr id="5" name="Picture 4">
            <a:extLst>
              <a:ext uri="{FF2B5EF4-FFF2-40B4-BE49-F238E27FC236}">
                <a16:creationId xmlns:a16="http://schemas.microsoft.com/office/drawing/2014/main" id="{9A66B391-CCAE-4DEF-AA2E-B2D0CCCA2956}"/>
              </a:ext>
            </a:extLst>
          </p:cNvPr>
          <p:cNvPicPr>
            <a:picLocks noChangeAspect="1"/>
          </p:cNvPicPr>
          <p:nvPr/>
        </p:nvPicPr>
        <p:blipFill>
          <a:blip r:embed="rId4"/>
          <a:stretch>
            <a:fillRect/>
          </a:stretch>
        </p:blipFill>
        <p:spPr>
          <a:xfrm>
            <a:off x="6056312" y="4811235"/>
            <a:ext cx="2667000" cy="168895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Some examples of sensitive information that apply to your family life:</a:t>
            </a:r>
          </a:p>
          <a:p>
            <a:pPr lvl="1"/>
            <a:r>
              <a:rPr lang="en-US" dirty="0" smtClean="0"/>
              <a:t>Names </a:t>
            </a:r>
            <a:r>
              <a:rPr lang="en-US" dirty="0"/>
              <a:t>and photos of you and your children</a:t>
            </a:r>
          </a:p>
          <a:p>
            <a:pPr lvl="1"/>
            <a:r>
              <a:rPr lang="en-US" dirty="0"/>
              <a:t>Usernames and passwords</a:t>
            </a:r>
          </a:p>
          <a:p>
            <a:pPr lvl="1"/>
            <a:r>
              <a:rPr lang="en-US" dirty="0"/>
              <a:t>Length and location of spouse’s deployment</a:t>
            </a:r>
          </a:p>
          <a:p>
            <a:pPr lvl="1"/>
            <a:r>
              <a:rPr lang="en-US" dirty="0"/>
              <a:t>Social Security Numbers</a:t>
            </a:r>
          </a:p>
          <a:p>
            <a:pPr lvl="1"/>
            <a:r>
              <a:rPr lang="en-US" dirty="0"/>
              <a:t>Credit card/banking information</a:t>
            </a:r>
          </a:p>
          <a:p>
            <a:pPr lvl="1"/>
            <a:r>
              <a:rPr lang="en-US" dirty="0"/>
              <a:t>Significant dates (birthdays, anniversaries)</a:t>
            </a:r>
          </a:p>
          <a:p>
            <a:pPr lvl="1"/>
            <a:r>
              <a:rPr lang="en-US" dirty="0"/>
              <a:t>Addresses and phone numbers</a:t>
            </a:r>
          </a:p>
          <a:p>
            <a:pPr lvl="1"/>
            <a:r>
              <a:rPr lang="en-US" dirty="0"/>
              <a:t>Everyday schedules</a:t>
            </a:r>
          </a:p>
          <a:p>
            <a:pPr lvl="1"/>
            <a:r>
              <a:rPr lang="en-US" dirty="0"/>
              <a:t>Travel itineraries</a:t>
            </a:r>
          </a:p>
        </p:txBody>
      </p:sp>
      <p:sp>
        <p:nvSpPr>
          <p:cNvPr id="2" name="Title 1"/>
          <p:cNvSpPr>
            <a:spLocks noGrp="1"/>
          </p:cNvSpPr>
          <p:nvPr>
            <p:ph type="title"/>
          </p:nvPr>
        </p:nvSpPr>
        <p:spPr>
          <a:xfrm>
            <a:off x="1562100" y="0"/>
            <a:ext cx="6024563" cy="1066800"/>
          </a:xfrm>
        </p:spPr>
        <p:txBody>
          <a:bodyPr/>
          <a:lstStyle/>
          <a:p>
            <a:r>
              <a:rPr lang="en-US" dirty="0"/>
              <a:t>Personal Information</a:t>
            </a:r>
          </a:p>
        </p:txBody>
      </p:sp>
      <p:pic>
        <p:nvPicPr>
          <p:cNvPr id="5" name="Picture 4" descr="A picture containing indoor, table&#10;&#10;Description automatically generated">
            <a:extLst>
              <a:ext uri="{FF2B5EF4-FFF2-40B4-BE49-F238E27FC236}">
                <a16:creationId xmlns:a16="http://schemas.microsoft.com/office/drawing/2014/main" id="{AE4B4311-AC2E-48C9-AE3C-78ABBF92241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029200" y="4378523"/>
            <a:ext cx="3883025" cy="21842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Friendly, detectable actions that reveal critical information and vulnerabilities</a:t>
            </a:r>
          </a:p>
          <a:p>
            <a:pPr lvl="1"/>
            <a:r>
              <a:rPr lang="en-US" dirty="0"/>
              <a:t>Longer working hours						</a:t>
            </a:r>
          </a:p>
          <a:p>
            <a:pPr lvl="1"/>
            <a:r>
              <a:rPr lang="en-US" dirty="0"/>
              <a:t>Rehearsals</a:t>
            </a:r>
          </a:p>
          <a:p>
            <a:pPr lvl="1"/>
            <a:r>
              <a:rPr lang="en-US" dirty="0"/>
              <a:t>Sudden changes in procedures</a:t>
            </a:r>
          </a:p>
          <a:p>
            <a:pPr lvl="1"/>
            <a:r>
              <a:rPr lang="en-US" dirty="0" err="1"/>
              <a:t>Onloads</a:t>
            </a:r>
            <a:endParaRPr lang="en-US" dirty="0"/>
          </a:p>
          <a:p>
            <a:pPr lvl="1"/>
            <a:r>
              <a:rPr lang="en-US" dirty="0"/>
              <a:t>Large troop movements</a:t>
            </a:r>
          </a:p>
          <a:p>
            <a:pPr lvl="1"/>
            <a:endParaRPr lang="en-US" sz="1200" dirty="0"/>
          </a:p>
          <a:p>
            <a:r>
              <a:rPr lang="en-US" dirty="0"/>
              <a:t>Not all indicators are bad</a:t>
            </a:r>
          </a:p>
        </p:txBody>
      </p:sp>
      <p:sp>
        <p:nvSpPr>
          <p:cNvPr id="2" name="Title 1"/>
          <p:cNvSpPr>
            <a:spLocks noGrp="1"/>
          </p:cNvSpPr>
          <p:nvPr>
            <p:ph type="title"/>
          </p:nvPr>
        </p:nvSpPr>
        <p:spPr>
          <a:xfrm>
            <a:off x="1562100" y="0"/>
            <a:ext cx="6024563" cy="1066800"/>
          </a:xfrm>
        </p:spPr>
        <p:txBody>
          <a:bodyPr/>
          <a:lstStyle/>
          <a:p>
            <a:r>
              <a:rPr lang="en-US" dirty="0"/>
              <a:t>Indicators</a:t>
            </a:r>
          </a:p>
        </p:txBody>
      </p:sp>
      <p:pic>
        <p:nvPicPr>
          <p:cNvPr id="7" name="Picture 4" descr="C:\Users\robert.s.carey\Desktop\Marin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32"/>
          <a:stretch/>
        </p:blipFill>
        <p:spPr bwMode="auto">
          <a:xfrm>
            <a:off x="4876800" y="2362200"/>
            <a:ext cx="3903921"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4724400"/>
            <a:ext cx="1879426" cy="140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1"/>
            <a:ext cx="6024563" cy="1019401"/>
          </a:xfrm>
        </p:spPr>
        <p:txBody>
          <a:bodyPr/>
          <a:lstStyle/>
          <a:p>
            <a:r>
              <a:rPr lang="en-US" dirty="0" smtClean="0"/>
              <a:t>Personal </a:t>
            </a:r>
            <a:r>
              <a:rPr lang="en-US" dirty="0"/>
              <a:t>Indicators</a:t>
            </a:r>
          </a:p>
        </p:txBody>
      </p:sp>
      <p:pic>
        <p:nvPicPr>
          <p:cNvPr id="8" name="Picture 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0183" y="1447800"/>
            <a:ext cx="2514600" cy="4895850"/>
          </a:xfrm>
          <a:prstGeom prst="rect">
            <a:avLst/>
          </a:prstGeom>
          <a:noFill/>
          <a:ln w="9525">
            <a:noFill/>
            <a:miter lim="800000"/>
            <a:headEnd/>
            <a:tailEnd/>
          </a:ln>
        </p:spPr>
      </p:pic>
      <p:pic>
        <p:nvPicPr>
          <p:cNvPr id="10" name="Picture 24"/>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3810000" y="3661480"/>
            <a:ext cx="2209800" cy="2081213"/>
          </a:xfrm>
          <a:prstGeom prst="rect">
            <a:avLst/>
          </a:prstGeom>
          <a:noFill/>
          <a:ln w="9525">
            <a:noFill/>
            <a:miter lim="800000"/>
            <a:headEnd/>
            <a:tailEnd/>
          </a:ln>
        </p:spPr>
      </p:pic>
      <p:pic>
        <p:nvPicPr>
          <p:cNvPr id="9" name="Picture 23"/>
          <p:cNvPicPr>
            <a:picLocks noChangeAspect="1" noChangeArrowheads="1"/>
          </p:cNvPicPr>
          <p:nvPr/>
        </p:nvPicPr>
        <p:blipFill>
          <a:blip r:embed="rId5" cstate="email"/>
          <a:srcRect/>
          <a:stretch>
            <a:fillRect/>
          </a:stretch>
        </p:blipFill>
        <p:spPr bwMode="auto">
          <a:xfrm rot="711257">
            <a:off x="1634396" y="1710796"/>
            <a:ext cx="1752600" cy="885825"/>
          </a:xfrm>
          <a:prstGeom prst="rect">
            <a:avLst/>
          </a:prstGeom>
          <a:noFill/>
          <a:ln w="9525">
            <a:noFill/>
            <a:miter lim="800000"/>
            <a:headEnd/>
            <a:tailEnd/>
          </a:ln>
        </p:spPr>
      </p:pic>
      <p:pic>
        <p:nvPicPr>
          <p:cNvPr id="4" name="Picture 17"/>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785082">
            <a:off x="4416025" y="1739725"/>
            <a:ext cx="1906588" cy="1257300"/>
          </a:xfrm>
          <a:prstGeom prst="rect">
            <a:avLst/>
          </a:prstGeom>
          <a:noFill/>
          <a:ln w="9525">
            <a:noFill/>
            <a:miter lim="800000"/>
            <a:headEnd/>
            <a:tailEnd/>
          </a:ln>
        </p:spPr>
      </p:pic>
      <p:pic>
        <p:nvPicPr>
          <p:cNvPr id="5" name="Picture 4" descr="A close up of a weapon&#10;&#10;Description automatically generated">
            <a:extLst>
              <a:ext uri="{FF2B5EF4-FFF2-40B4-BE49-F238E27FC236}">
                <a16:creationId xmlns:a16="http://schemas.microsoft.com/office/drawing/2014/main" id="{74F61F8C-0738-4EDB-9A35-203BFBDB5B0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tretch>
            <a:fillRect/>
          </a:stretch>
        </p:blipFill>
        <p:spPr>
          <a:xfrm>
            <a:off x="1441522" y="4958595"/>
            <a:ext cx="2138347" cy="718351"/>
          </a:xfrm>
          <a:prstGeom prst="rect">
            <a:avLst/>
          </a:prstGeom>
        </p:spPr>
      </p:pic>
      <p:pic>
        <p:nvPicPr>
          <p:cNvPr id="14" name="Picture 13">
            <a:extLst>
              <a:ext uri="{FF2B5EF4-FFF2-40B4-BE49-F238E27FC236}">
                <a16:creationId xmlns:a16="http://schemas.microsoft.com/office/drawing/2014/main" id="{0448948D-E44B-4A56-84D5-C221C0D7361D}"/>
              </a:ext>
            </a:extLst>
          </p:cNvPr>
          <p:cNvPicPr>
            <a:picLocks noChangeAspect="1"/>
          </p:cNvPicPr>
          <p:nvPr/>
        </p:nvPicPr>
        <p:blipFill>
          <a:blip r:embed="rId9"/>
          <a:stretch>
            <a:fillRect/>
          </a:stretch>
        </p:blipFill>
        <p:spPr>
          <a:xfrm>
            <a:off x="516067" y="2885192"/>
            <a:ext cx="2943225" cy="1552575"/>
          </a:xfrm>
          <a:prstGeom prst="rect">
            <a:avLst/>
          </a:prstGeom>
        </p:spPr>
      </p:pic>
    </p:spTree>
    <p:extLst>
      <p:ext uri="{BB962C8B-B14F-4D97-AF65-F5344CB8AC3E}">
        <p14:creationId xmlns:p14="http://schemas.microsoft.com/office/powerpoint/2010/main" val="1894673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5117</TotalTime>
  <Words>2662</Words>
  <Application>Microsoft Office PowerPoint</Application>
  <PresentationFormat>On-screen Show (4:3)</PresentationFormat>
  <Paragraphs>302</Paragraphs>
  <Slides>21</Slides>
  <Notes>20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Copperplate Gothic Bold</vt:lpstr>
      <vt:lpstr>Marlett</vt:lpstr>
      <vt:lpstr>Times New Roman</vt:lpstr>
      <vt:lpstr>1_Default Design</vt:lpstr>
      <vt:lpstr>  Ombudsman &amp; Family Members Operations Security DD MMM YY</vt:lpstr>
      <vt:lpstr>Overview</vt:lpstr>
      <vt:lpstr>References</vt:lpstr>
      <vt:lpstr>Operations Security (OPSEC)</vt:lpstr>
      <vt:lpstr>Threat</vt:lpstr>
      <vt:lpstr>Critical Information</vt:lpstr>
      <vt:lpstr>Personal Information</vt:lpstr>
      <vt:lpstr>Indicators</vt:lpstr>
      <vt:lpstr>Personal Indicators</vt:lpstr>
      <vt:lpstr>Vulnerabilities</vt:lpstr>
      <vt:lpstr>Social Engineering</vt:lpstr>
      <vt:lpstr>Data Aggregation</vt:lpstr>
      <vt:lpstr>Social Media </vt:lpstr>
      <vt:lpstr>Communicating</vt:lpstr>
      <vt:lpstr>Risk</vt:lpstr>
      <vt:lpstr>Countermeasures</vt:lpstr>
      <vt:lpstr>Periodic Assessment</vt:lpstr>
      <vt:lpstr>Ombudsman and OPSEC </vt:lpstr>
      <vt:lpstr>Available Resources</vt:lpstr>
      <vt:lpstr>Summary</vt:lpstr>
      <vt:lpstr>Contact Information</vt:lpstr>
    </vt:vector>
  </TitlesOfParts>
  <Company>FIWC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tlester</dc:creator>
  <cp:lastModifiedBy>Farnsworth, Daniel A LTJG USN NAVIFOR SUFFOLK VA (USA)</cp:lastModifiedBy>
  <cp:revision>313</cp:revision>
  <cp:lastPrinted>2016-02-02T18:00:14Z</cp:lastPrinted>
  <dcterms:created xsi:type="dcterms:W3CDTF">2003-10-17T13:47:06Z</dcterms:created>
  <dcterms:modified xsi:type="dcterms:W3CDTF">2023-05-10T13:42:07Z</dcterms:modified>
</cp:coreProperties>
</file>